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0"/>
  </p:notesMasterIdLst>
  <p:sldIdLst>
    <p:sldId id="256" r:id="rId5"/>
    <p:sldId id="257" r:id="rId6"/>
    <p:sldId id="258" r:id="rId7"/>
    <p:sldId id="259" r:id="rId8"/>
    <p:sldId id="271" r:id="rId9"/>
    <p:sldId id="263" r:id="rId10"/>
    <p:sldId id="262" r:id="rId11"/>
    <p:sldId id="261" r:id="rId12"/>
    <p:sldId id="264" r:id="rId13"/>
    <p:sldId id="272" r:id="rId14"/>
    <p:sldId id="265" r:id="rId15"/>
    <p:sldId id="268" r:id="rId16"/>
    <p:sldId id="269" r:id="rId17"/>
    <p:sldId id="267" r:id="rId18"/>
    <p:sldId id="270" r:id="rId1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6C05EF7-5C31-4117-A3FD-42EFC7918938}" v="2" dt="2021-10-11T09:31:00.6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3B4B98B0-60AC-42C2-AFA5-B58CD77FA1E5}" styleName="Stile chiaro 1 - Color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Stile chiaro 2 - Color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1F29F0-A6EB-4EA1-B3F0-5CC30E22A7E4}" type="datetimeFigureOut">
              <a:rPr lang="it-IT" smtClean="0"/>
              <a:t>11/10/2021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2AC504-C39F-4E8C-A102-926694CDC87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88556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2AC504-C39F-4E8C-A102-926694CDC87B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156034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6A779EE-DCF0-4F83-AF17-06A8B645C3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B7B4E37B-5A19-4DFD-A123-2A99E92F24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5D7CDF4-FE88-45FA-B34A-69EE9AF32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6A421-583E-4ECF-A135-EEA9292D7B9F}" type="datetimeFigureOut">
              <a:rPr lang="it-IT" smtClean="0"/>
              <a:t>11/10/2021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E54DD00-0AA5-4E98-90D2-0756F5446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76B28E9-37F9-42C6-BA08-E3C751290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9C741-0BE2-49B0-B035-4BD3DCEA3D9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9064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8EEEA79-7636-4A86-86ED-7E1FF57C0F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F1B550A4-2482-4AB7-9C0F-75F0A4AC4D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243D27F-6739-44AA-A1F7-84A5DE828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6A421-583E-4ECF-A135-EEA9292D7B9F}" type="datetimeFigureOut">
              <a:rPr lang="it-IT" smtClean="0"/>
              <a:t>11/10/2021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6C81B0D-2EC5-4EA4-9B0F-14F86ABC9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F7A8724-B74C-4824-AD46-ED0FB3227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9C741-0BE2-49B0-B035-4BD3DCEA3D9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0347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430521D2-2784-40B8-AFB4-0E479349D3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1272F90B-CDE7-4DB4-9569-3671E99E8D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C98C73E-A4CF-40C6-980A-85E938FC2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6A421-583E-4ECF-A135-EEA9292D7B9F}" type="datetimeFigureOut">
              <a:rPr lang="it-IT" smtClean="0"/>
              <a:t>11/10/2021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9E3112-69A8-4EEC-9859-8C6EF0290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38BAF90-DAC3-4DC4-AF49-0BDAC1EBF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9C741-0BE2-49B0-B035-4BD3DCEA3D9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626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5F2D89-5DE8-45EC-B1A2-D0055A354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AC12F09-5F4A-43B0-A377-A37ACE126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08F60A5-86AA-4FB8-B0D4-50918F456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6A421-583E-4ECF-A135-EEA9292D7B9F}" type="datetimeFigureOut">
              <a:rPr lang="it-IT" smtClean="0"/>
              <a:t>11/10/2021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1145E9F-8295-48FC-8328-744EC6491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5F07B51-03EF-4D1B-9F57-0AEE5F5B4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9C741-0BE2-49B0-B035-4BD3DCEA3D9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0116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7614A8-6540-4999-B40B-A9210FC66F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1D3ABF9-4F72-4A4B-9CE8-6F8F0C3C77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F97E258-9259-43F5-9426-174069061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6A421-583E-4ECF-A135-EEA9292D7B9F}" type="datetimeFigureOut">
              <a:rPr lang="it-IT" smtClean="0"/>
              <a:t>11/10/2021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54ADCF9-963F-4144-8EF5-94A24300A2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B9918C5-0F14-405A-8EBB-BC2FA6732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9C741-0BE2-49B0-B035-4BD3DCEA3D9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986145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F04E576-82AA-47F6-A252-5EDB59CB0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2EEBC21-901B-4160-951B-6DB12BC1F47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0BE1DD60-6F09-4D89-86DA-DB4085C585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47D2838-3CF3-4098-9700-3CD75334E4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6A421-583E-4ECF-A135-EEA9292D7B9F}" type="datetimeFigureOut">
              <a:rPr lang="it-IT" smtClean="0"/>
              <a:t>11/10/2021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FC311EE-7436-4F13-82BA-2C8CE5500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6E6B26A-735A-49ED-A23B-761E5D12C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9C741-0BE2-49B0-B035-4BD3DCEA3D9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18661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0CF7177-93A7-4394-B292-04CF38B86E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6F8B4C9-9F16-4075-96B1-3E49FACB97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BD0E9A1-7A1E-4E73-A25F-D7D2A26247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B048C216-CE09-4ED9-994A-0E192C5B6E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E69442AA-2109-45F9-A521-9F64E39A5B3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7422F2A-DC0E-4620-A5E0-C176FAC6F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6A421-583E-4ECF-A135-EEA9292D7B9F}" type="datetimeFigureOut">
              <a:rPr lang="it-IT" smtClean="0"/>
              <a:t>11/10/2021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432E236F-1730-4A9A-BF34-B3F9277868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051AA002-7544-4F49-84D6-4E94EF2CC1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9C741-0BE2-49B0-B035-4BD3DCEA3D9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975970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96FC13-7BA9-4376-A113-8150CEB56A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907BDC7-D4D3-4A7A-B85C-C9863A2978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6A421-583E-4ECF-A135-EEA9292D7B9F}" type="datetimeFigureOut">
              <a:rPr lang="it-IT" smtClean="0"/>
              <a:t>11/10/2021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C769427C-C19D-44AA-BFFF-102E6C030B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CE4E36A-8935-4B00-8587-EB71B97C9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9C741-0BE2-49B0-B035-4BD3DCEA3D9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09796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E3F87B7A-D619-48C7-9E02-ED9C9F5AB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6A421-583E-4ECF-A135-EEA9292D7B9F}" type="datetimeFigureOut">
              <a:rPr lang="it-IT" smtClean="0"/>
              <a:t>11/10/2021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D3FBF068-A3A0-43E8-864F-23474CB26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A2CAEE7-B1FA-48B5-83E0-B83F71BD8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9C741-0BE2-49B0-B035-4BD3DCEA3D9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56964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46B4E2-1C81-4F81-8C50-6D9E4FE7E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7EC51F6-D9E6-4D3F-9A93-DF9EA062B8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F355972-4CB2-49F8-AA06-5AB4ECB470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5A7C969-5E99-4C4C-B40C-09184BD90A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6A421-583E-4ECF-A135-EEA9292D7B9F}" type="datetimeFigureOut">
              <a:rPr lang="it-IT" smtClean="0"/>
              <a:t>11/10/2021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060BD651-073E-49AE-BCE6-61E37EA51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F0F6CA72-2600-493A-B5C2-3F97142361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9C741-0BE2-49B0-B035-4BD3DCEA3D9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22692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A4B63E7-E413-4DB2-90D0-9F94D02D5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7AD4D523-9C5B-4770-9718-1DCCE337F48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9AE4150-5842-49E7-9078-2280E7D46E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3CD1701-417D-4E2B-A2E3-E01D6525CF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6A421-583E-4ECF-A135-EEA9292D7B9F}" type="datetimeFigureOut">
              <a:rPr lang="it-IT" smtClean="0"/>
              <a:t>11/10/2021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7671902-A9D2-467E-90F6-BA51708BDE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ED181AC-3424-4D34-A279-3A7E39333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19C741-0BE2-49B0-B035-4BD3DCEA3D9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17194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2B525F2E-3FB6-4A31-8364-16A3F7CAB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CEE68D8-DE07-4E62-810E-D824AA7D7E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A25AC56-C3F5-4CE8-A17C-A7D644247D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6A421-583E-4ECF-A135-EEA9292D7B9F}" type="datetimeFigureOut">
              <a:rPr lang="it-IT" smtClean="0"/>
              <a:t>11/10/2021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960E75A-102D-4D5A-A8E2-6F78B5A434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8EDA11E-B8BE-4521-AB7D-10B101FFBE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19C741-0BE2-49B0-B035-4BD3DCEA3D9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36766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jp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jpg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0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2DFEEB-7F5C-4DAC-B8B2-CEDACA5073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863" y="2993272"/>
            <a:ext cx="11534274" cy="1193800"/>
          </a:xfrm>
        </p:spPr>
        <p:txBody>
          <a:bodyPr anchor="ctr">
            <a:normAutofit/>
          </a:bodyPr>
          <a:lstStyle/>
          <a:p>
            <a:r>
              <a:rPr lang="it-IT" sz="3600" b="1" dirty="0"/>
              <a:t>Tecniche di fusione multisensoriali per una stima robusta e accurata della velocità di un veicolo a guida autonoma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F1C0C62-10FF-4F64-B381-A7EBE43CD9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48589" y="6248986"/>
            <a:ext cx="9144000" cy="1655762"/>
          </a:xfrm>
        </p:spPr>
        <p:txBody>
          <a:bodyPr/>
          <a:lstStyle/>
          <a:p>
            <a:r>
              <a:rPr lang="it-IT" dirty="0"/>
              <a:t>Terza Sessione - Anno Accademico 2020/2021</a:t>
            </a:r>
          </a:p>
        </p:txBody>
      </p:sp>
      <p:pic>
        <p:nvPicPr>
          <p:cNvPr id="4" name="unnamed.jpg" descr="unnamed.jpg">
            <a:extLst>
              <a:ext uri="{FF2B5EF4-FFF2-40B4-BE49-F238E27FC236}">
                <a16:creationId xmlns:a16="http://schemas.microsoft.com/office/drawing/2014/main" id="{99046CBC-62DC-4A31-8E47-A752CE3671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2234" y="292852"/>
            <a:ext cx="1527532" cy="1527531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492235F1-EE05-4D55-8353-5D9828837AE1}"/>
              </a:ext>
            </a:extLst>
          </p:cNvPr>
          <p:cNvSpPr txBox="1"/>
          <p:nvPr/>
        </p:nvSpPr>
        <p:spPr>
          <a:xfrm>
            <a:off x="4448908" y="1820383"/>
            <a:ext cx="3294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/>
              <a:t>Università degli Studi di Messina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E241EC0-689C-4CB1-916E-4AC94B4102D2}"/>
              </a:ext>
            </a:extLst>
          </p:cNvPr>
          <p:cNvSpPr txBox="1"/>
          <p:nvPr/>
        </p:nvSpPr>
        <p:spPr>
          <a:xfrm>
            <a:off x="3048000" y="218652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it-IT" sz="1400" dirty="0"/>
              <a:t>Dipartimento di Ingegneria</a:t>
            </a:r>
            <a:br>
              <a:rPr lang="it-IT" sz="1400" dirty="0"/>
            </a:br>
            <a:r>
              <a:rPr lang="it-IT" sz="1400" dirty="0"/>
              <a:t>Corso di Laurea in Ingegneria Elettronica ed Informatica 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B89B44AB-F8DB-4E8E-9EB8-756D070566DD}"/>
              </a:ext>
            </a:extLst>
          </p:cNvPr>
          <p:cNvSpPr txBox="1"/>
          <p:nvPr/>
        </p:nvSpPr>
        <p:spPr>
          <a:xfrm>
            <a:off x="328863" y="5048657"/>
            <a:ext cx="31106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Relatori:</a:t>
            </a:r>
          </a:p>
          <a:p>
            <a:r>
              <a:rPr lang="it-IT" dirty="0"/>
              <a:t>Chiar.mo Prof. Luca Patanè</a:t>
            </a:r>
          </a:p>
          <a:p>
            <a:r>
              <a:rPr lang="it-IT" dirty="0"/>
              <a:t>Chiar.mo Prof. Francesco Longo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C53088B-923E-4F15-A526-F5B1D7A53FAD}"/>
              </a:ext>
            </a:extLst>
          </p:cNvPr>
          <p:cNvSpPr txBox="1"/>
          <p:nvPr/>
        </p:nvSpPr>
        <p:spPr>
          <a:xfrm>
            <a:off x="10270762" y="5187157"/>
            <a:ext cx="1592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Presentata da:</a:t>
            </a:r>
          </a:p>
          <a:p>
            <a:r>
              <a:rPr lang="it-IT" dirty="0"/>
              <a:t>Angelo Zagami</a:t>
            </a:r>
          </a:p>
        </p:txBody>
      </p:sp>
    </p:spTree>
    <p:extLst>
      <p:ext uri="{BB962C8B-B14F-4D97-AF65-F5344CB8AC3E}">
        <p14:creationId xmlns:p14="http://schemas.microsoft.com/office/powerpoint/2010/main" val="6071816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67772C0-DDC0-442B-9A8E-3DDDD0B86577}"/>
              </a:ext>
            </a:extLst>
          </p:cNvPr>
          <p:cNvSpPr/>
          <p:nvPr/>
        </p:nvSpPr>
        <p:spPr>
          <a:xfrm>
            <a:off x="0" y="0"/>
            <a:ext cx="12192000" cy="1010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3600" dirty="0"/>
              <a:t>Modelli sperimentali</a:t>
            </a:r>
            <a:endParaRPr lang="it-IT" dirty="0"/>
          </a:p>
        </p:txBody>
      </p:sp>
      <p:pic>
        <p:nvPicPr>
          <p:cNvPr id="5" name="unnamed.jpg" descr="unnamed.jpg">
            <a:extLst>
              <a:ext uri="{FF2B5EF4-FFF2-40B4-BE49-F238E27FC236}">
                <a16:creationId xmlns:a16="http://schemas.microsoft.com/office/drawing/2014/main" id="{930044CA-6A63-4A9B-89E8-59936F9B8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33" b="95556" l="3556" r="97000">
                        <a14:foregroundMark x1="16111" y1="19000" x2="16111" y2="19000"/>
                        <a14:foregroundMark x1="19333" y1="25222" x2="11889" y2="52667"/>
                        <a14:foregroundMark x1="9778" y1="61000" x2="11889" y2="23111"/>
                        <a14:foregroundMark x1="10889" y1="55778" x2="4556" y2="41000"/>
                        <a14:foregroundMark x1="9778" y1="46333" x2="43333" y2="9222"/>
                        <a14:foregroundMark x1="43333" y1="9222" x2="92556" y2="33667"/>
                        <a14:foregroundMark x1="92556" y1="33667" x2="75667" y2="84667"/>
                        <a14:foregroundMark x1="75667" y1="84667" x2="23333" y2="79111"/>
                        <a14:foregroundMark x1="23333" y1="79111" x2="3556" y2="57889"/>
                        <a14:foregroundMark x1="19333" y1="32667" x2="42444" y2="10556"/>
                        <a14:foregroundMark x1="15111" y1="23111" x2="26667" y2="19000"/>
                        <a14:foregroundMark x1="17556" y1="69778" x2="40111" y2="13111"/>
                        <a14:foregroundMark x1="40111" y1="13111" x2="92444" y2="37000"/>
                        <a14:foregroundMark x1="92444" y1="37000" x2="66333" y2="90333"/>
                        <a14:foregroundMark x1="66333" y1="90333" x2="17778" y2="77556"/>
                        <a14:foregroundMark x1="17778" y1="77556" x2="14222" y2="73889"/>
                        <a14:foregroundMark x1="44889" y1="91333" x2="34111" y2="93000"/>
                        <a14:foregroundMark x1="42444" y1="91333" x2="88889" y2="73111"/>
                        <a14:foregroundMark x1="88889" y1="73111" x2="97222" y2="64778"/>
                        <a14:foregroundMark x1="79778" y1="82222" x2="83889" y2="39000"/>
                        <a14:foregroundMark x1="92222" y1="71444" x2="90556" y2="38222"/>
                        <a14:foregroundMark x1="93111" y1="39889" x2="93889" y2="62333"/>
                        <a14:foregroundMark x1="96444" y1="48222" x2="66222" y2="88333"/>
                        <a14:foregroundMark x1="66222" y1="88333" x2="21667" y2="78111"/>
                        <a14:foregroundMark x1="39111" y1="95556" x2="15889" y2="73111"/>
                        <a14:foregroundMark x1="40778" y1="90556" x2="12556" y2="73889"/>
                        <a14:foregroundMark x1="21667" y1="16556" x2="54000" y2="4111"/>
                        <a14:foregroundMark x1="54000" y1="3333" x2="46556" y2="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78638" y="44505"/>
            <a:ext cx="921083" cy="92108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766B2A54-A851-40B7-9BAB-9F2AF7120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335811"/>
            <a:ext cx="10515600" cy="532497"/>
          </a:xfrm>
        </p:spPr>
        <p:txBody>
          <a:bodyPr>
            <a:noAutofit/>
          </a:bodyPr>
          <a:lstStyle/>
          <a:p>
            <a:r>
              <a:rPr lang="it-IT" sz="2400" dirty="0">
                <a:latin typeface="+mn-lt"/>
              </a:rPr>
              <a:t>Creazione del percorso di simulazione in ambiente Matlab:</a:t>
            </a:r>
          </a:p>
        </p:txBody>
      </p:sp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D3C619CF-5380-4A57-8D29-2629D4DF9A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57663" y="2194027"/>
            <a:ext cx="6876673" cy="4347322"/>
          </a:xfrm>
        </p:spPr>
      </p:pic>
    </p:spTree>
    <p:extLst>
      <p:ext uri="{BB962C8B-B14F-4D97-AF65-F5344CB8AC3E}">
        <p14:creationId xmlns:p14="http://schemas.microsoft.com/office/powerpoint/2010/main" val="3195776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67772C0-DDC0-442B-9A8E-3DDDD0B86577}"/>
              </a:ext>
            </a:extLst>
          </p:cNvPr>
          <p:cNvSpPr/>
          <p:nvPr/>
        </p:nvSpPr>
        <p:spPr>
          <a:xfrm>
            <a:off x="0" y="0"/>
            <a:ext cx="12192000" cy="1010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3600" dirty="0"/>
              <a:t>Risultati</a:t>
            </a:r>
            <a:endParaRPr lang="it-IT" dirty="0"/>
          </a:p>
        </p:txBody>
      </p:sp>
      <p:pic>
        <p:nvPicPr>
          <p:cNvPr id="5" name="unnamed.jpg" descr="unnamed.jpg">
            <a:extLst>
              <a:ext uri="{FF2B5EF4-FFF2-40B4-BE49-F238E27FC236}">
                <a16:creationId xmlns:a16="http://schemas.microsoft.com/office/drawing/2014/main" id="{930044CA-6A63-4A9B-89E8-59936F9B8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33" b="95556" l="3556" r="97000">
                        <a14:foregroundMark x1="16111" y1="19000" x2="16111" y2="19000"/>
                        <a14:foregroundMark x1="19333" y1="25222" x2="11889" y2="52667"/>
                        <a14:foregroundMark x1="9778" y1="61000" x2="11889" y2="23111"/>
                        <a14:foregroundMark x1="10889" y1="55778" x2="4556" y2="41000"/>
                        <a14:foregroundMark x1="9778" y1="46333" x2="43333" y2="9222"/>
                        <a14:foregroundMark x1="43333" y1="9222" x2="92556" y2="33667"/>
                        <a14:foregroundMark x1="92556" y1="33667" x2="75667" y2="84667"/>
                        <a14:foregroundMark x1="75667" y1="84667" x2="23333" y2="79111"/>
                        <a14:foregroundMark x1="23333" y1="79111" x2="3556" y2="57889"/>
                        <a14:foregroundMark x1="19333" y1="32667" x2="42444" y2="10556"/>
                        <a14:foregroundMark x1="15111" y1="23111" x2="26667" y2="19000"/>
                        <a14:foregroundMark x1="17556" y1="69778" x2="40111" y2="13111"/>
                        <a14:foregroundMark x1="40111" y1="13111" x2="92444" y2="37000"/>
                        <a14:foregroundMark x1="92444" y1="37000" x2="66333" y2="90333"/>
                        <a14:foregroundMark x1="66333" y1="90333" x2="17778" y2="77556"/>
                        <a14:foregroundMark x1="17778" y1="77556" x2="14222" y2="73889"/>
                        <a14:foregroundMark x1="44889" y1="91333" x2="34111" y2="93000"/>
                        <a14:foregroundMark x1="42444" y1="91333" x2="88889" y2="73111"/>
                        <a14:foregroundMark x1="88889" y1="73111" x2="97222" y2="64778"/>
                        <a14:foregroundMark x1="79778" y1="82222" x2="83889" y2="39000"/>
                        <a14:foregroundMark x1="92222" y1="71444" x2="90556" y2="38222"/>
                        <a14:foregroundMark x1="93111" y1="39889" x2="93889" y2="62333"/>
                        <a14:foregroundMark x1="96444" y1="48222" x2="66222" y2="88333"/>
                        <a14:foregroundMark x1="66222" y1="88333" x2="21667" y2="78111"/>
                        <a14:foregroundMark x1="39111" y1="95556" x2="15889" y2="73111"/>
                        <a14:foregroundMark x1="40778" y1="90556" x2="12556" y2="73889"/>
                        <a14:foregroundMark x1="21667" y1="16556" x2="54000" y2="4111"/>
                        <a14:foregroundMark x1="54000" y1="3333" x2="46556" y2="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78638" y="44505"/>
            <a:ext cx="921083" cy="921082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Titolo 13">
            <a:extLst>
              <a:ext uri="{FF2B5EF4-FFF2-40B4-BE49-F238E27FC236}">
                <a16:creationId xmlns:a16="http://schemas.microsoft.com/office/drawing/2014/main" id="{1209BFD1-BA6F-42A2-9E83-E725538A6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3601"/>
            <a:ext cx="10515600" cy="918901"/>
          </a:xfrm>
        </p:spPr>
        <p:txBody>
          <a:bodyPr/>
          <a:lstStyle/>
          <a:p>
            <a:r>
              <a:rPr lang="it-IT" dirty="0"/>
              <a:t>Modello del punto materiale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Tabella 17">
                <a:extLst>
                  <a:ext uri="{FF2B5EF4-FFF2-40B4-BE49-F238E27FC236}">
                    <a16:creationId xmlns:a16="http://schemas.microsoft.com/office/drawing/2014/main" id="{8DEF0DB5-D06C-4808-9FDD-C1B963F847DF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3729050281"/>
                  </p:ext>
                </p:extLst>
              </p:nvPr>
            </p:nvGraphicFramePr>
            <p:xfrm>
              <a:off x="193596" y="2992699"/>
              <a:ext cx="6816804" cy="2515663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1704201">
                      <a:extLst>
                        <a:ext uri="{9D8B030D-6E8A-4147-A177-3AD203B41FA5}">
                          <a16:colId xmlns:a16="http://schemas.microsoft.com/office/drawing/2014/main" val="1963483737"/>
                        </a:ext>
                      </a:extLst>
                    </a:gridCol>
                    <a:gridCol w="1704201">
                      <a:extLst>
                        <a:ext uri="{9D8B030D-6E8A-4147-A177-3AD203B41FA5}">
                          <a16:colId xmlns:a16="http://schemas.microsoft.com/office/drawing/2014/main" val="4190165589"/>
                        </a:ext>
                      </a:extLst>
                    </a:gridCol>
                    <a:gridCol w="1704201">
                      <a:extLst>
                        <a:ext uri="{9D8B030D-6E8A-4147-A177-3AD203B41FA5}">
                          <a16:colId xmlns:a16="http://schemas.microsoft.com/office/drawing/2014/main" val="2979572565"/>
                        </a:ext>
                      </a:extLst>
                    </a:gridCol>
                    <a:gridCol w="1704201">
                      <a:extLst>
                        <a:ext uri="{9D8B030D-6E8A-4147-A177-3AD203B41FA5}">
                          <a16:colId xmlns:a16="http://schemas.microsoft.com/office/drawing/2014/main" val="2006642076"/>
                        </a:ext>
                      </a:extLst>
                    </a:gridCol>
                  </a:tblGrid>
                  <a:tr h="708999">
                    <a:tc>
                      <a:txBody>
                        <a:bodyPr/>
                        <a:lstStyle/>
                        <a:p>
                          <a:endParaRPr lang="it-IT" sz="2000" dirty="0"/>
                        </a:p>
                      </a:txBody>
                      <a:tcPr marL="101286" marR="101286" marT="50643" marB="50643"/>
                    </a:tc>
                    <a:tc>
                      <a:txBody>
                        <a:bodyPr/>
                        <a:lstStyle/>
                        <a:p>
                          <a:r>
                            <a:rPr lang="it-IT" sz="2000" dirty="0"/>
                            <a:t>Errore medio</a:t>
                          </a:r>
                        </a:p>
                      </a:txBody>
                      <a:tcPr marL="101286" marR="101286" marT="50643" marB="50643"/>
                    </a:tc>
                    <a:tc>
                      <a:txBody>
                        <a:bodyPr/>
                        <a:lstStyle/>
                        <a:p>
                          <a:r>
                            <a:rPr lang="it-IT" sz="2000" dirty="0"/>
                            <a:t>Errore massimo</a:t>
                          </a:r>
                        </a:p>
                      </a:txBody>
                      <a:tcPr marL="101286" marR="101286" marT="50643" marB="50643"/>
                    </a:tc>
                    <a:tc>
                      <a:txBody>
                        <a:bodyPr/>
                        <a:lstStyle/>
                        <a:p>
                          <a:r>
                            <a:rPr lang="it-IT" sz="2000" dirty="0"/>
                            <a:t>Errore minimo</a:t>
                          </a:r>
                        </a:p>
                      </a:txBody>
                      <a:tcPr marL="101286" marR="101286" marT="50643" marB="50643"/>
                    </a:tc>
                    <a:extLst>
                      <a:ext uri="{0D108BD9-81ED-4DB2-BD59-A6C34878D82A}">
                        <a16:rowId xmlns:a16="http://schemas.microsoft.com/office/drawing/2014/main" val="993209280"/>
                      </a:ext>
                    </a:extLst>
                  </a:tr>
                  <a:tr h="511948">
                    <a:tc>
                      <a:txBody>
                        <a:bodyPr/>
                        <a:lstStyle/>
                        <a:p>
                          <a:r>
                            <a:rPr lang="it-IT" sz="2000" dirty="0"/>
                            <a:t>Posizione X</a:t>
                          </a:r>
                        </a:p>
                      </a:txBody>
                      <a:tcPr marL="101286" marR="101286" marT="50643" marB="50643"/>
                    </a:tc>
                    <a:tc>
                      <a:txBody>
                        <a:bodyPr/>
                        <a:lstStyle/>
                        <a:p>
                          <a:r>
                            <a:rPr lang="it-IT" sz="2000" dirty="0"/>
                            <a:t>0,0127</a:t>
                          </a:r>
                        </a:p>
                      </a:txBody>
                      <a:tcPr marL="101286" marR="101286" marT="50643" marB="50643"/>
                    </a:tc>
                    <a:tc>
                      <a:txBody>
                        <a:bodyPr/>
                        <a:lstStyle/>
                        <a:p>
                          <a:r>
                            <a:rPr lang="it-IT" sz="2000" dirty="0"/>
                            <a:t>0,1537</a:t>
                          </a:r>
                        </a:p>
                      </a:txBody>
                      <a:tcPr marL="101286" marR="101286" marT="50643" marB="50643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000" i="1" dirty="0" smtClean="0">
                                    <a:latin typeface="Cambria Math" panose="02040503050406030204" pitchFamily="18" charset="0"/>
                                  </a:rPr>
                                  <m:t>1,0164</m:t>
                                </m:r>
                                <m:r>
                                  <a:rPr lang="it-IT" sz="20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it-IT" sz="20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2000" b="0" i="1" dirty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2000" b="0" i="1" dirty="0" smtClean="0">
                                        <a:latin typeface="Cambria Math" panose="02040503050406030204" pitchFamily="18" charset="0"/>
                                      </a:rPr>
                                      <m:t>−5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2000" dirty="0"/>
                        </a:p>
                      </a:txBody>
                      <a:tcPr marL="101286" marR="101286" marT="50643" marB="50643"/>
                    </a:tc>
                    <a:extLst>
                      <a:ext uri="{0D108BD9-81ED-4DB2-BD59-A6C34878D82A}">
                        <a16:rowId xmlns:a16="http://schemas.microsoft.com/office/drawing/2014/main" val="720656638"/>
                      </a:ext>
                    </a:extLst>
                  </a:tr>
                  <a:tr h="436227">
                    <a:tc>
                      <a:txBody>
                        <a:bodyPr/>
                        <a:lstStyle/>
                        <a:p>
                          <a:r>
                            <a:rPr lang="it-IT" sz="2000" dirty="0"/>
                            <a:t>Posizione Y</a:t>
                          </a:r>
                        </a:p>
                      </a:txBody>
                      <a:tcPr marL="101286" marR="101286" marT="50643" marB="50643"/>
                    </a:tc>
                    <a:tc>
                      <a:txBody>
                        <a:bodyPr/>
                        <a:lstStyle/>
                        <a:p>
                          <a:r>
                            <a:rPr lang="it-IT" sz="2000" dirty="0"/>
                            <a:t>0,0149</a:t>
                          </a:r>
                        </a:p>
                      </a:txBody>
                      <a:tcPr marL="101286" marR="101286" marT="50643" marB="50643"/>
                    </a:tc>
                    <a:tc>
                      <a:txBody>
                        <a:bodyPr/>
                        <a:lstStyle/>
                        <a:p>
                          <a:r>
                            <a:rPr lang="it-IT" sz="2000" dirty="0"/>
                            <a:t>0,3607</a:t>
                          </a:r>
                        </a:p>
                      </a:txBody>
                      <a:tcPr marL="101286" marR="101286" marT="50643" marB="50643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000" i="1" dirty="0" smtClean="0">
                                    <a:latin typeface="Cambria Math" panose="02040503050406030204" pitchFamily="18" charset="0"/>
                                  </a:rPr>
                                  <m:t>7,1962</m:t>
                                </m:r>
                                <m:r>
                                  <a:rPr lang="it-IT" sz="20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it-IT" sz="20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2000" b="0" i="1" dirty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2000" b="0" i="1" dirty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2000" dirty="0"/>
                        </a:p>
                      </a:txBody>
                      <a:tcPr marL="101286" marR="101286" marT="50643" marB="50643"/>
                    </a:tc>
                    <a:extLst>
                      <a:ext uri="{0D108BD9-81ED-4DB2-BD59-A6C34878D82A}">
                        <a16:rowId xmlns:a16="http://schemas.microsoft.com/office/drawing/2014/main" val="708261890"/>
                      </a:ext>
                    </a:extLst>
                  </a:tr>
                  <a:tr h="410769">
                    <a:tc>
                      <a:txBody>
                        <a:bodyPr/>
                        <a:lstStyle/>
                        <a:p>
                          <a:r>
                            <a:rPr lang="it-IT" sz="2000" dirty="0"/>
                            <a:t>Velocità X</a:t>
                          </a:r>
                        </a:p>
                      </a:txBody>
                      <a:tcPr marL="101286" marR="101286" marT="50643" marB="50643"/>
                    </a:tc>
                    <a:tc>
                      <a:txBody>
                        <a:bodyPr/>
                        <a:lstStyle/>
                        <a:p>
                          <a:r>
                            <a:rPr lang="it-IT" sz="2000" dirty="0"/>
                            <a:t>0,0075</a:t>
                          </a:r>
                        </a:p>
                      </a:txBody>
                      <a:tcPr marL="101286" marR="101286" marT="50643" marB="50643"/>
                    </a:tc>
                    <a:tc>
                      <a:txBody>
                        <a:bodyPr/>
                        <a:lstStyle/>
                        <a:p>
                          <a:r>
                            <a:rPr lang="it-IT" sz="2000" dirty="0"/>
                            <a:t>0,2256</a:t>
                          </a:r>
                        </a:p>
                      </a:txBody>
                      <a:tcPr marL="101286" marR="101286" marT="50643" marB="50643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000" i="1" dirty="0" smtClean="0">
                                    <a:latin typeface="Cambria Math" panose="02040503050406030204" pitchFamily="18" charset="0"/>
                                  </a:rPr>
                                  <m:t>5,68</m:t>
                                </m:r>
                                <m:r>
                                  <a:rPr lang="it-IT" sz="20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it-IT" sz="20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2000" b="0" i="1" dirty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2000" b="0" i="1" dirty="0" smtClean="0">
                                        <a:latin typeface="Cambria Math" panose="02040503050406030204" pitchFamily="18" charset="0"/>
                                      </a:rPr>
                                      <m:t>−6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2000" dirty="0"/>
                        </a:p>
                      </a:txBody>
                      <a:tcPr marL="101286" marR="101286" marT="50643" marB="50643"/>
                    </a:tc>
                    <a:extLst>
                      <a:ext uri="{0D108BD9-81ED-4DB2-BD59-A6C34878D82A}">
                        <a16:rowId xmlns:a16="http://schemas.microsoft.com/office/drawing/2014/main" val="855843477"/>
                      </a:ext>
                    </a:extLst>
                  </a:tr>
                  <a:tr h="445833">
                    <a:tc>
                      <a:txBody>
                        <a:bodyPr/>
                        <a:lstStyle/>
                        <a:p>
                          <a:r>
                            <a:rPr lang="it-IT" sz="2000" dirty="0"/>
                            <a:t>Velocità Y</a:t>
                          </a:r>
                        </a:p>
                      </a:txBody>
                      <a:tcPr marL="101286" marR="101286" marT="50643" marB="50643"/>
                    </a:tc>
                    <a:tc>
                      <a:txBody>
                        <a:bodyPr/>
                        <a:lstStyle/>
                        <a:p>
                          <a:r>
                            <a:rPr lang="it-IT" sz="2000" dirty="0"/>
                            <a:t>0,0056</a:t>
                          </a:r>
                        </a:p>
                      </a:txBody>
                      <a:tcPr marL="101286" marR="101286" marT="50643" marB="50643"/>
                    </a:tc>
                    <a:tc>
                      <a:txBody>
                        <a:bodyPr/>
                        <a:lstStyle/>
                        <a:p>
                          <a:r>
                            <a:rPr lang="it-IT" sz="2000" dirty="0"/>
                            <a:t>0,4342</a:t>
                          </a:r>
                        </a:p>
                      </a:txBody>
                      <a:tcPr marL="101286" marR="101286" marT="50643" marB="50643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it-IT" sz="2000" i="1" dirty="0" smtClean="0">
                                    <a:latin typeface="Cambria Math" panose="02040503050406030204" pitchFamily="18" charset="0"/>
                                  </a:rPr>
                                  <m:t>1,7342</m:t>
                                </m:r>
                                <m:r>
                                  <a:rPr lang="it-IT" sz="2000" i="1" dirty="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it-IT" sz="200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it-IT" sz="2000" b="0" i="1" dirty="0" smtClean="0"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e>
                                  <m:sup>
                                    <m:r>
                                      <a:rPr lang="it-IT" sz="2000" b="0" i="1" dirty="0" smtClean="0">
                                        <a:latin typeface="Cambria Math" panose="02040503050406030204" pitchFamily="18" charset="0"/>
                                      </a:rPr>
                                      <m:t>−7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2000" dirty="0"/>
                        </a:p>
                      </a:txBody>
                      <a:tcPr marL="101286" marR="101286" marT="50643" marB="50643"/>
                    </a:tc>
                    <a:extLst>
                      <a:ext uri="{0D108BD9-81ED-4DB2-BD59-A6C34878D82A}">
                        <a16:rowId xmlns:a16="http://schemas.microsoft.com/office/drawing/2014/main" val="11293097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Tabella 17">
                <a:extLst>
                  <a:ext uri="{FF2B5EF4-FFF2-40B4-BE49-F238E27FC236}">
                    <a16:creationId xmlns:a16="http://schemas.microsoft.com/office/drawing/2014/main" id="{8DEF0DB5-D06C-4808-9FDD-C1B963F847DF}"/>
                  </a:ext>
                </a:extLst>
              </p:cNvPr>
              <p:cNvGraphicFramePr>
                <a:graphicFrameLocks noGrp="1"/>
              </p:cNvGraphicFramePr>
              <p:nvPr>
                <p:ph sz="half" idx="1"/>
                <p:extLst>
                  <p:ext uri="{D42A27DB-BD31-4B8C-83A1-F6EECF244321}">
                    <p14:modId xmlns:p14="http://schemas.microsoft.com/office/powerpoint/2010/main" val="3729050281"/>
                  </p:ext>
                </p:extLst>
              </p:nvPr>
            </p:nvGraphicFramePr>
            <p:xfrm>
              <a:off x="193596" y="2992699"/>
              <a:ext cx="6816804" cy="2515663"/>
            </p:xfrm>
            <a:graphic>
              <a:graphicData uri="http://schemas.openxmlformats.org/drawingml/2006/table">
                <a:tbl>
                  <a:tblPr firstRow="1" bandRow="1">
                    <a:tableStyleId>{69012ECD-51FC-41F1-AA8D-1B2483CD663E}</a:tableStyleId>
                  </a:tblPr>
                  <a:tblGrid>
                    <a:gridCol w="1704201">
                      <a:extLst>
                        <a:ext uri="{9D8B030D-6E8A-4147-A177-3AD203B41FA5}">
                          <a16:colId xmlns:a16="http://schemas.microsoft.com/office/drawing/2014/main" val="1963483737"/>
                        </a:ext>
                      </a:extLst>
                    </a:gridCol>
                    <a:gridCol w="1704201">
                      <a:extLst>
                        <a:ext uri="{9D8B030D-6E8A-4147-A177-3AD203B41FA5}">
                          <a16:colId xmlns:a16="http://schemas.microsoft.com/office/drawing/2014/main" val="4190165589"/>
                        </a:ext>
                      </a:extLst>
                    </a:gridCol>
                    <a:gridCol w="1704201">
                      <a:extLst>
                        <a:ext uri="{9D8B030D-6E8A-4147-A177-3AD203B41FA5}">
                          <a16:colId xmlns:a16="http://schemas.microsoft.com/office/drawing/2014/main" val="2979572565"/>
                        </a:ext>
                      </a:extLst>
                    </a:gridCol>
                    <a:gridCol w="1704201">
                      <a:extLst>
                        <a:ext uri="{9D8B030D-6E8A-4147-A177-3AD203B41FA5}">
                          <a16:colId xmlns:a16="http://schemas.microsoft.com/office/drawing/2014/main" val="2006642076"/>
                        </a:ext>
                      </a:extLst>
                    </a:gridCol>
                  </a:tblGrid>
                  <a:tr h="710886">
                    <a:tc>
                      <a:txBody>
                        <a:bodyPr/>
                        <a:lstStyle/>
                        <a:p>
                          <a:endParaRPr lang="it-IT" sz="2000" dirty="0"/>
                        </a:p>
                      </a:txBody>
                      <a:tcPr marL="101286" marR="101286" marT="50643" marB="50643"/>
                    </a:tc>
                    <a:tc>
                      <a:txBody>
                        <a:bodyPr/>
                        <a:lstStyle/>
                        <a:p>
                          <a:r>
                            <a:rPr lang="it-IT" sz="2000" dirty="0"/>
                            <a:t>Errore medio</a:t>
                          </a:r>
                        </a:p>
                      </a:txBody>
                      <a:tcPr marL="101286" marR="101286" marT="50643" marB="50643"/>
                    </a:tc>
                    <a:tc>
                      <a:txBody>
                        <a:bodyPr/>
                        <a:lstStyle/>
                        <a:p>
                          <a:r>
                            <a:rPr lang="it-IT" sz="2000" dirty="0"/>
                            <a:t>Errore massimo</a:t>
                          </a:r>
                        </a:p>
                      </a:txBody>
                      <a:tcPr marL="101286" marR="101286" marT="50643" marB="50643"/>
                    </a:tc>
                    <a:tc>
                      <a:txBody>
                        <a:bodyPr/>
                        <a:lstStyle/>
                        <a:p>
                          <a:r>
                            <a:rPr lang="it-IT" sz="2000" dirty="0"/>
                            <a:t>Errore minimo</a:t>
                          </a:r>
                        </a:p>
                      </a:txBody>
                      <a:tcPr marL="101286" marR="101286" marT="50643" marB="50643"/>
                    </a:tc>
                    <a:extLst>
                      <a:ext uri="{0D108BD9-81ED-4DB2-BD59-A6C34878D82A}">
                        <a16:rowId xmlns:a16="http://schemas.microsoft.com/office/drawing/2014/main" val="993209280"/>
                      </a:ext>
                    </a:extLst>
                  </a:tr>
                  <a:tr h="511948">
                    <a:tc>
                      <a:txBody>
                        <a:bodyPr/>
                        <a:lstStyle/>
                        <a:p>
                          <a:r>
                            <a:rPr lang="it-IT" sz="2000" dirty="0"/>
                            <a:t>Posizione X</a:t>
                          </a:r>
                        </a:p>
                      </a:txBody>
                      <a:tcPr marL="101286" marR="101286" marT="50643" marB="50643"/>
                    </a:tc>
                    <a:tc>
                      <a:txBody>
                        <a:bodyPr/>
                        <a:lstStyle/>
                        <a:p>
                          <a:r>
                            <a:rPr lang="it-IT" sz="2000" dirty="0"/>
                            <a:t>0,0127</a:t>
                          </a:r>
                        </a:p>
                      </a:txBody>
                      <a:tcPr marL="101286" marR="101286" marT="50643" marB="50643"/>
                    </a:tc>
                    <a:tc>
                      <a:txBody>
                        <a:bodyPr/>
                        <a:lstStyle/>
                        <a:p>
                          <a:r>
                            <a:rPr lang="it-IT" sz="2000" dirty="0"/>
                            <a:t>0,1537</a:t>
                          </a:r>
                        </a:p>
                      </a:txBody>
                      <a:tcPr marL="101286" marR="101286" marT="50643" marB="50643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101286" marR="101286" marT="50643" marB="50643">
                        <a:blipFill>
                          <a:blip r:embed="rId4"/>
                          <a:stretch>
                            <a:fillRect l="-299643" t="-144048" r="-714" b="-2654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20656638"/>
                      </a:ext>
                    </a:extLst>
                  </a:tr>
                  <a:tr h="436227">
                    <a:tc>
                      <a:txBody>
                        <a:bodyPr/>
                        <a:lstStyle/>
                        <a:p>
                          <a:r>
                            <a:rPr lang="it-IT" sz="2000" dirty="0"/>
                            <a:t>Posizione Y</a:t>
                          </a:r>
                        </a:p>
                      </a:txBody>
                      <a:tcPr marL="101286" marR="101286" marT="50643" marB="50643"/>
                    </a:tc>
                    <a:tc>
                      <a:txBody>
                        <a:bodyPr/>
                        <a:lstStyle/>
                        <a:p>
                          <a:r>
                            <a:rPr lang="it-IT" sz="2000" dirty="0"/>
                            <a:t>0,0149</a:t>
                          </a:r>
                        </a:p>
                      </a:txBody>
                      <a:tcPr marL="101286" marR="101286" marT="50643" marB="50643"/>
                    </a:tc>
                    <a:tc>
                      <a:txBody>
                        <a:bodyPr/>
                        <a:lstStyle/>
                        <a:p>
                          <a:r>
                            <a:rPr lang="it-IT" sz="2000" dirty="0"/>
                            <a:t>0,3607</a:t>
                          </a:r>
                        </a:p>
                      </a:txBody>
                      <a:tcPr marL="101286" marR="101286" marT="50643" marB="50643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101286" marR="101286" marT="50643" marB="50643">
                        <a:blipFill>
                          <a:blip r:embed="rId4"/>
                          <a:stretch>
                            <a:fillRect l="-299643" t="-284722" r="-714" b="-20972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08261890"/>
                      </a:ext>
                    </a:extLst>
                  </a:tr>
                  <a:tr h="410769">
                    <a:tc>
                      <a:txBody>
                        <a:bodyPr/>
                        <a:lstStyle/>
                        <a:p>
                          <a:r>
                            <a:rPr lang="it-IT" sz="2000" dirty="0"/>
                            <a:t>Velocità X</a:t>
                          </a:r>
                        </a:p>
                      </a:txBody>
                      <a:tcPr marL="101286" marR="101286" marT="50643" marB="50643"/>
                    </a:tc>
                    <a:tc>
                      <a:txBody>
                        <a:bodyPr/>
                        <a:lstStyle/>
                        <a:p>
                          <a:r>
                            <a:rPr lang="it-IT" sz="2000" dirty="0"/>
                            <a:t>0,0075</a:t>
                          </a:r>
                        </a:p>
                      </a:txBody>
                      <a:tcPr marL="101286" marR="101286" marT="50643" marB="50643"/>
                    </a:tc>
                    <a:tc>
                      <a:txBody>
                        <a:bodyPr/>
                        <a:lstStyle/>
                        <a:p>
                          <a:r>
                            <a:rPr lang="it-IT" sz="2000" dirty="0"/>
                            <a:t>0,2256</a:t>
                          </a:r>
                        </a:p>
                      </a:txBody>
                      <a:tcPr marL="101286" marR="101286" marT="50643" marB="50643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101286" marR="101286" marT="50643" marB="50643">
                        <a:blipFill>
                          <a:blip r:embed="rId4"/>
                          <a:stretch>
                            <a:fillRect l="-299643" t="-407353" r="-714" b="-12205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55843477"/>
                      </a:ext>
                    </a:extLst>
                  </a:tr>
                  <a:tr h="445833">
                    <a:tc>
                      <a:txBody>
                        <a:bodyPr/>
                        <a:lstStyle/>
                        <a:p>
                          <a:r>
                            <a:rPr lang="it-IT" sz="2000" dirty="0"/>
                            <a:t>Velocità Y</a:t>
                          </a:r>
                        </a:p>
                      </a:txBody>
                      <a:tcPr marL="101286" marR="101286" marT="50643" marB="50643"/>
                    </a:tc>
                    <a:tc>
                      <a:txBody>
                        <a:bodyPr/>
                        <a:lstStyle/>
                        <a:p>
                          <a:r>
                            <a:rPr lang="it-IT" sz="2000" dirty="0"/>
                            <a:t>0,0056</a:t>
                          </a:r>
                        </a:p>
                      </a:txBody>
                      <a:tcPr marL="101286" marR="101286" marT="50643" marB="50643"/>
                    </a:tc>
                    <a:tc>
                      <a:txBody>
                        <a:bodyPr/>
                        <a:lstStyle/>
                        <a:p>
                          <a:r>
                            <a:rPr lang="it-IT" sz="2000" dirty="0"/>
                            <a:t>0,4342</a:t>
                          </a:r>
                        </a:p>
                      </a:txBody>
                      <a:tcPr marL="101286" marR="101286" marT="50643" marB="50643"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101286" marR="101286" marT="50643" marB="50643">
                        <a:blipFill>
                          <a:blip r:embed="rId4"/>
                          <a:stretch>
                            <a:fillRect l="-299643" t="-472603" r="-714" b="-136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9309784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9" name="Segnaposto contenuto 18">
            <a:extLst>
              <a:ext uri="{FF2B5EF4-FFF2-40B4-BE49-F238E27FC236}">
                <a16:creationId xmlns:a16="http://schemas.microsoft.com/office/drawing/2014/main" id="{7C272F4F-8A20-4D2A-BBB0-A8CB23DF54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0400" y="2307431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40217988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67772C0-DDC0-442B-9A8E-3DDDD0B86577}"/>
              </a:ext>
            </a:extLst>
          </p:cNvPr>
          <p:cNvSpPr/>
          <p:nvPr/>
        </p:nvSpPr>
        <p:spPr>
          <a:xfrm>
            <a:off x="0" y="0"/>
            <a:ext cx="12192000" cy="1010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3600" dirty="0"/>
              <a:t>Risultati</a:t>
            </a:r>
            <a:endParaRPr lang="it-IT" dirty="0"/>
          </a:p>
        </p:txBody>
      </p:sp>
      <p:pic>
        <p:nvPicPr>
          <p:cNvPr id="5" name="unnamed.jpg" descr="unnamed.jpg">
            <a:extLst>
              <a:ext uri="{FF2B5EF4-FFF2-40B4-BE49-F238E27FC236}">
                <a16:creationId xmlns:a16="http://schemas.microsoft.com/office/drawing/2014/main" id="{930044CA-6A63-4A9B-89E8-59936F9B8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33" b="95556" l="3556" r="97000">
                        <a14:foregroundMark x1="16111" y1="19000" x2="16111" y2="19000"/>
                        <a14:foregroundMark x1="19333" y1="25222" x2="11889" y2="52667"/>
                        <a14:foregroundMark x1="9778" y1="61000" x2="11889" y2="23111"/>
                        <a14:foregroundMark x1="10889" y1="55778" x2="4556" y2="41000"/>
                        <a14:foregroundMark x1="9778" y1="46333" x2="43333" y2="9222"/>
                        <a14:foregroundMark x1="43333" y1="9222" x2="92556" y2="33667"/>
                        <a14:foregroundMark x1="92556" y1="33667" x2="75667" y2="84667"/>
                        <a14:foregroundMark x1="75667" y1="84667" x2="23333" y2="79111"/>
                        <a14:foregroundMark x1="23333" y1="79111" x2="3556" y2="57889"/>
                        <a14:foregroundMark x1="19333" y1="32667" x2="42444" y2="10556"/>
                        <a14:foregroundMark x1="15111" y1="23111" x2="26667" y2="19000"/>
                        <a14:foregroundMark x1="17556" y1="69778" x2="40111" y2="13111"/>
                        <a14:foregroundMark x1="40111" y1="13111" x2="92444" y2="37000"/>
                        <a14:foregroundMark x1="92444" y1="37000" x2="66333" y2="90333"/>
                        <a14:foregroundMark x1="66333" y1="90333" x2="17778" y2="77556"/>
                        <a14:foregroundMark x1="17778" y1="77556" x2="14222" y2="73889"/>
                        <a14:foregroundMark x1="44889" y1="91333" x2="34111" y2="93000"/>
                        <a14:foregroundMark x1="42444" y1="91333" x2="88889" y2="73111"/>
                        <a14:foregroundMark x1="88889" y1="73111" x2="97222" y2="64778"/>
                        <a14:foregroundMark x1="79778" y1="82222" x2="83889" y2="39000"/>
                        <a14:foregroundMark x1="92222" y1="71444" x2="90556" y2="38222"/>
                        <a14:foregroundMark x1="93111" y1="39889" x2="93889" y2="62333"/>
                        <a14:foregroundMark x1="96444" y1="48222" x2="66222" y2="88333"/>
                        <a14:foregroundMark x1="66222" y1="88333" x2="21667" y2="78111"/>
                        <a14:foregroundMark x1="39111" y1="95556" x2="15889" y2="73111"/>
                        <a14:foregroundMark x1="40778" y1="90556" x2="12556" y2="73889"/>
                        <a14:foregroundMark x1="21667" y1="16556" x2="54000" y2="4111"/>
                        <a14:foregroundMark x1="54000" y1="3333" x2="46556" y2="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78638" y="44505"/>
            <a:ext cx="921083" cy="921082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Titolo 13">
            <a:extLst>
              <a:ext uri="{FF2B5EF4-FFF2-40B4-BE49-F238E27FC236}">
                <a16:creationId xmlns:a16="http://schemas.microsoft.com/office/drawing/2014/main" id="{1209BFD1-BA6F-42A2-9E83-E725538A6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33601"/>
            <a:ext cx="10515600" cy="918901"/>
          </a:xfrm>
        </p:spPr>
        <p:txBody>
          <a:bodyPr/>
          <a:lstStyle/>
          <a:p>
            <a:r>
              <a:rPr lang="it-IT" dirty="0"/>
              <a:t>Modello del veicolo generico</a:t>
            </a:r>
          </a:p>
        </p:txBody>
      </p:sp>
      <p:graphicFrame>
        <p:nvGraphicFramePr>
          <p:cNvPr id="17" name="Tabella 17">
            <a:extLst>
              <a:ext uri="{FF2B5EF4-FFF2-40B4-BE49-F238E27FC236}">
                <a16:creationId xmlns:a16="http://schemas.microsoft.com/office/drawing/2014/main" id="{8DEF0DB5-D06C-4808-9FDD-C1B963F847D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106319420"/>
              </p:ext>
            </p:extLst>
          </p:nvPr>
        </p:nvGraphicFramePr>
        <p:xfrm>
          <a:off x="196395" y="3050254"/>
          <a:ext cx="6814005" cy="2400553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271335">
                  <a:extLst>
                    <a:ext uri="{9D8B030D-6E8A-4147-A177-3AD203B41FA5}">
                      <a16:colId xmlns:a16="http://schemas.microsoft.com/office/drawing/2014/main" val="1963483737"/>
                    </a:ext>
                  </a:extLst>
                </a:gridCol>
                <a:gridCol w="2271335">
                  <a:extLst>
                    <a:ext uri="{9D8B030D-6E8A-4147-A177-3AD203B41FA5}">
                      <a16:colId xmlns:a16="http://schemas.microsoft.com/office/drawing/2014/main" val="4190165589"/>
                    </a:ext>
                  </a:extLst>
                </a:gridCol>
                <a:gridCol w="2271335">
                  <a:extLst>
                    <a:ext uri="{9D8B030D-6E8A-4147-A177-3AD203B41FA5}">
                      <a16:colId xmlns:a16="http://schemas.microsoft.com/office/drawing/2014/main" val="2979572565"/>
                    </a:ext>
                  </a:extLst>
                </a:gridCol>
              </a:tblGrid>
              <a:tr h="708999">
                <a:tc>
                  <a:txBody>
                    <a:bodyPr/>
                    <a:lstStyle/>
                    <a:p>
                      <a:r>
                        <a:rPr lang="it-IT" sz="2000" dirty="0"/>
                        <a:t>Errore medio</a:t>
                      </a:r>
                    </a:p>
                  </a:txBody>
                  <a:tcPr marL="101286" marR="101286" marT="50643" marB="50643"/>
                </a:tc>
                <a:tc>
                  <a:txBody>
                    <a:bodyPr/>
                    <a:lstStyle/>
                    <a:p>
                      <a:r>
                        <a:rPr lang="it-IT" sz="2000" dirty="0"/>
                        <a:t>Matrice tempo-invariante</a:t>
                      </a:r>
                    </a:p>
                  </a:txBody>
                  <a:tcPr marL="101286" marR="101286" marT="50643" marB="50643"/>
                </a:tc>
                <a:tc>
                  <a:txBody>
                    <a:bodyPr/>
                    <a:lstStyle/>
                    <a:p>
                      <a:r>
                        <a:rPr lang="it-IT" sz="2000" dirty="0"/>
                        <a:t>Matrice tempo-variante</a:t>
                      </a:r>
                    </a:p>
                  </a:txBody>
                  <a:tcPr marL="101286" marR="101286" marT="50643" marB="50643"/>
                </a:tc>
                <a:extLst>
                  <a:ext uri="{0D108BD9-81ED-4DB2-BD59-A6C34878D82A}">
                    <a16:rowId xmlns:a16="http://schemas.microsoft.com/office/drawing/2014/main" val="993209280"/>
                  </a:ext>
                </a:extLst>
              </a:tr>
              <a:tr h="443911">
                <a:tc>
                  <a:txBody>
                    <a:bodyPr/>
                    <a:lstStyle/>
                    <a:p>
                      <a:r>
                        <a:rPr lang="it-IT" sz="2000" dirty="0"/>
                        <a:t>Velocità asse X</a:t>
                      </a:r>
                    </a:p>
                  </a:txBody>
                  <a:tcPr marL="101286" marR="101286" marT="50643" marB="50643"/>
                </a:tc>
                <a:tc>
                  <a:txBody>
                    <a:bodyPr/>
                    <a:lstStyle/>
                    <a:p>
                      <a:r>
                        <a:rPr lang="it-IT" sz="2000" dirty="0"/>
                        <a:t>2,0568</a:t>
                      </a:r>
                    </a:p>
                  </a:txBody>
                  <a:tcPr marL="101286" marR="101286" marT="50643" marB="50643"/>
                </a:tc>
                <a:tc>
                  <a:txBody>
                    <a:bodyPr/>
                    <a:lstStyle/>
                    <a:p>
                      <a:r>
                        <a:rPr lang="it-IT" sz="2000" dirty="0"/>
                        <a:t>1,3923</a:t>
                      </a:r>
                    </a:p>
                  </a:txBody>
                  <a:tcPr marL="101286" marR="101286" marT="50643" marB="50643"/>
                </a:tc>
                <a:extLst>
                  <a:ext uri="{0D108BD9-81ED-4DB2-BD59-A6C34878D82A}">
                    <a16:rowId xmlns:a16="http://schemas.microsoft.com/office/drawing/2014/main" val="720656638"/>
                  </a:ext>
                </a:extLst>
              </a:tr>
              <a:tr h="419449">
                <a:tc>
                  <a:txBody>
                    <a:bodyPr/>
                    <a:lstStyle/>
                    <a:p>
                      <a:r>
                        <a:rPr lang="it-IT" sz="2000" dirty="0"/>
                        <a:t>Velocità asse Y</a:t>
                      </a:r>
                    </a:p>
                  </a:txBody>
                  <a:tcPr marL="101286" marR="101286" marT="50643" marB="50643"/>
                </a:tc>
                <a:tc>
                  <a:txBody>
                    <a:bodyPr/>
                    <a:lstStyle/>
                    <a:p>
                      <a:r>
                        <a:rPr lang="it-IT" sz="2000" dirty="0"/>
                        <a:t>1,2674</a:t>
                      </a:r>
                    </a:p>
                  </a:txBody>
                  <a:tcPr marL="101286" marR="101286" marT="50643" marB="50643"/>
                </a:tc>
                <a:tc>
                  <a:txBody>
                    <a:bodyPr/>
                    <a:lstStyle/>
                    <a:p>
                      <a:r>
                        <a:rPr lang="it-IT" sz="2000" dirty="0"/>
                        <a:t>1,0906</a:t>
                      </a:r>
                    </a:p>
                  </a:txBody>
                  <a:tcPr marL="101286" marR="101286" marT="50643" marB="50643"/>
                </a:tc>
                <a:extLst>
                  <a:ext uri="{0D108BD9-81ED-4DB2-BD59-A6C34878D82A}">
                    <a16:rowId xmlns:a16="http://schemas.microsoft.com/office/drawing/2014/main" val="708261890"/>
                  </a:ext>
                </a:extLst>
              </a:tr>
              <a:tr h="410769">
                <a:tc>
                  <a:txBody>
                    <a:bodyPr/>
                    <a:lstStyle/>
                    <a:p>
                      <a:r>
                        <a:rPr lang="it-IT" sz="2000" dirty="0"/>
                        <a:t>Posizione asse X</a:t>
                      </a:r>
                    </a:p>
                  </a:txBody>
                  <a:tcPr marL="101286" marR="101286" marT="50643" marB="50643"/>
                </a:tc>
                <a:tc>
                  <a:txBody>
                    <a:bodyPr/>
                    <a:lstStyle/>
                    <a:p>
                      <a:r>
                        <a:rPr lang="it-IT" sz="2000" dirty="0"/>
                        <a:t>8,2754</a:t>
                      </a:r>
                    </a:p>
                  </a:txBody>
                  <a:tcPr marL="101286" marR="101286" marT="50643" marB="50643"/>
                </a:tc>
                <a:tc>
                  <a:txBody>
                    <a:bodyPr/>
                    <a:lstStyle/>
                    <a:p>
                      <a:r>
                        <a:rPr lang="it-IT" sz="2000" dirty="0"/>
                        <a:t>4,6568</a:t>
                      </a:r>
                    </a:p>
                  </a:txBody>
                  <a:tcPr marL="101286" marR="101286" marT="50643" marB="50643"/>
                </a:tc>
                <a:extLst>
                  <a:ext uri="{0D108BD9-81ED-4DB2-BD59-A6C34878D82A}">
                    <a16:rowId xmlns:a16="http://schemas.microsoft.com/office/drawing/2014/main" val="855843477"/>
                  </a:ext>
                </a:extLst>
              </a:tr>
              <a:tr h="415538">
                <a:tc>
                  <a:txBody>
                    <a:bodyPr/>
                    <a:lstStyle/>
                    <a:p>
                      <a:r>
                        <a:rPr lang="it-IT" sz="2000" dirty="0"/>
                        <a:t>Posizione asse Y</a:t>
                      </a:r>
                    </a:p>
                  </a:txBody>
                  <a:tcPr marL="101286" marR="101286" marT="50643" marB="50643"/>
                </a:tc>
                <a:tc>
                  <a:txBody>
                    <a:bodyPr/>
                    <a:lstStyle/>
                    <a:p>
                      <a:r>
                        <a:rPr lang="it-IT" sz="2000" dirty="0"/>
                        <a:t>5,0788</a:t>
                      </a:r>
                    </a:p>
                  </a:txBody>
                  <a:tcPr marL="101286" marR="101286" marT="50643" marB="50643"/>
                </a:tc>
                <a:tc>
                  <a:txBody>
                    <a:bodyPr/>
                    <a:lstStyle/>
                    <a:p>
                      <a:r>
                        <a:rPr lang="it-IT" sz="2000" dirty="0"/>
                        <a:t>3,9089</a:t>
                      </a:r>
                    </a:p>
                  </a:txBody>
                  <a:tcPr marL="101286" marR="101286" marT="50643" marB="50643"/>
                </a:tc>
                <a:extLst>
                  <a:ext uri="{0D108BD9-81ED-4DB2-BD59-A6C34878D82A}">
                    <a16:rowId xmlns:a16="http://schemas.microsoft.com/office/drawing/2014/main" val="1129309784"/>
                  </a:ext>
                </a:extLst>
              </a:tr>
            </a:tbl>
          </a:graphicData>
        </a:graphic>
      </p:graphicFrame>
      <p:pic>
        <p:nvPicPr>
          <p:cNvPr id="19" name="Segnaposto contenuto 18">
            <a:extLst>
              <a:ext uri="{FF2B5EF4-FFF2-40B4-BE49-F238E27FC236}">
                <a16:creationId xmlns:a16="http://schemas.microsoft.com/office/drawing/2014/main" id="{7C272F4F-8A20-4D2A-BBB0-A8CB23DF54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10400" y="2307431"/>
            <a:ext cx="5181600" cy="3886200"/>
          </a:xfr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B155A16-918D-4D27-87D4-B6D00C6A71A8}"/>
              </a:ext>
            </a:extLst>
          </p:cNvPr>
          <p:cNvSpPr txBox="1"/>
          <p:nvPr/>
        </p:nvSpPr>
        <p:spPr>
          <a:xfrm>
            <a:off x="838200" y="1845766"/>
            <a:ext cx="617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Sono stati simulati due approcci, uno con una matrice di covarianza del rumore del processo (</a:t>
            </a:r>
            <a:r>
              <a:rPr lang="it-IT" dirty="0" err="1"/>
              <a:t>Q</a:t>
            </a:r>
            <a:r>
              <a:rPr lang="it-IT" dirty="0"/>
              <a:t>) tempo-invariante, l’altro con una matrice tempo-variante</a:t>
            </a:r>
          </a:p>
        </p:txBody>
      </p:sp>
    </p:spTree>
    <p:extLst>
      <p:ext uri="{BB962C8B-B14F-4D97-AF65-F5344CB8AC3E}">
        <p14:creationId xmlns:p14="http://schemas.microsoft.com/office/powerpoint/2010/main" val="1655056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67772C0-DDC0-442B-9A8E-3DDDD0B86577}"/>
              </a:ext>
            </a:extLst>
          </p:cNvPr>
          <p:cNvSpPr/>
          <p:nvPr/>
        </p:nvSpPr>
        <p:spPr>
          <a:xfrm>
            <a:off x="0" y="0"/>
            <a:ext cx="12192000" cy="1010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3600" dirty="0"/>
              <a:t>Risultati</a:t>
            </a:r>
            <a:endParaRPr lang="it-IT" dirty="0"/>
          </a:p>
        </p:txBody>
      </p:sp>
      <p:pic>
        <p:nvPicPr>
          <p:cNvPr id="5" name="unnamed.jpg" descr="unnamed.jpg">
            <a:extLst>
              <a:ext uri="{FF2B5EF4-FFF2-40B4-BE49-F238E27FC236}">
                <a16:creationId xmlns:a16="http://schemas.microsoft.com/office/drawing/2014/main" id="{930044CA-6A63-4A9B-89E8-59936F9B8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33" b="95556" l="3556" r="97000">
                        <a14:foregroundMark x1="16111" y1="19000" x2="16111" y2="19000"/>
                        <a14:foregroundMark x1="19333" y1="25222" x2="11889" y2="52667"/>
                        <a14:foregroundMark x1="9778" y1="61000" x2="11889" y2="23111"/>
                        <a14:foregroundMark x1="10889" y1="55778" x2="4556" y2="41000"/>
                        <a14:foregroundMark x1="9778" y1="46333" x2="43333" y2="9222"/>
                        <a14:foregroundMark x1="43333" y1="9222" x2="92556" y2="33667"/>
                        <a14:foregroundMark x1="92556" y1="33667" x2="75667" y2="84667"/>
                        <a14:foregroundMark x1="75667" y1="84667" x2="23333" y2="79111"/>
                        <a14:foregroundMark x1="23333" y1="79111" x2="3556" y2="57889"/>
                        <a14:foregroundMark x1="19333" y1="32667" x2="42444" y2="10556"/>
                        <a14:foregroundMark x1="15111" y1="23111" x2="26667" y2="19000"/>
                        <a14:foregroundMark x1="17556" y1="69778" x2="40111" y2="13111"/>
                        <a14:foregroundMark x1="40111" y1="13111" x2="92444" y2="37000"/>
                        <a14:foregroundMark x1="92444" y1="37000" x2="66333" y2="90333"/>
                        <a14:foregroundMark x1="66333" y1="90333" x2="17778" y2="77556"/>
                        <a14:foregroundMark x1="17778" y1="77556" x2="14222" y2="73889"/>
                        <a14:foregroundMark x1="44889" y1="91333" x2="34111" y2="93000"/>
                        <a14:foregroundMark x1="42444" y1="91333" x2="88889" y2="73111"/>
                        <a14:foregroundMark x1="88889" y1="73111" x2="97222" y2="64778"/>
                        <a14:foregroundMark x1="79778" y1="82222" x2="83889" y2="39000"/>
                        <a14:foregroundMark x1="92222" y1="71444" x2="90556" y2="38222"/>
                        <a14:foregroundMark x1="93111" y1="39889" x2="93889" y2="62333"/>
                        <a14:foregroundMark x1="96444" y1="48222" x2="66222" y2="88333"/>
                        <a14:foregroundMark x1="66222" y1="88333" x2="21667" y2="78111"/>
                        <a14:foregroundMark x1="39111" y1="95556" x2="15889" y2="73111"/>
                        <a14:foregroundMark x1="40778" y1="90556" x2="12556" y2="73889"/>
                        <a14:foregroundMark x1="21667" y1="16556" x2="54000" y2="4111"/>
                        <a14:foregroundMark x1="54000" y1="3333" x2="46556" y2="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78638" y="44505"/>
            <a:ext cx="921083" cy="921082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Titolo 13">
            <a:extLst>
              <a:ext uri="{FF2B5EF4-FFF2-40B4-BE49-F238E27FC236}">
                <a16:creationId xmlns:a16="http://schemas.microsoft.com/office/drawing/2014/main" id="{1209BFD1-BA6F-42A2-9E83-E725538A6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37" y="1137628"/>
            <a:ext cx="11903326" cy="918901"/>
          </a:xfrm>
        </p:spPr>
        <p:txBody>
          <a:bodyPr>
            <a:normAutofit fontScale="90000"/>
          </a:bodyPr>
          <a:lstStyle/>
          <a:p>
            <a:r>
              <a:rPr lang="it-IT" dirty="0"/>
              <a:t>Modello del veicolo generico con filtro di </a:t>
            </a:r>
            <a:r>
              <a:rPr lang="it-IT" dirty="0" err="1"/>
              <a:t>Kalman</a:t>
            </a:r>
            <a:r>
              <a:rPr lang="it-IT" dirty="0"/>
              <a:t> esteso</a:t>
            </a:r>
          </a:p>
        </p:txBody>
      </p:sp>
      <p:graphicFrame>
        <p:nvGraphicFramePr>
          <p:cNvPr id="17" name="Tabella 17">
            <a:extLst>
              <a:ext uri="{FF2B5EF4-FFF2-40B4-BE49-F238E27FC236}">
                <a16:creationId xmlns:a16="http://schemas.microsoft.com/office/drawing/2014/main" id="{8DEF0DB5-D06C-4808-9FDD-C1B963F847DF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64717017"/>
              </p:ext>
            </p:extLst>
          </p:nvPr>
        </p:nvGraphicFramePr>
        <p:xfrm>
          <a:off x="263505" y="3069125"/>
          <a:ext cx="6746895" cy="2362812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248965">
                  <a:extLst>
                    <a:ext uri="{9D8B030D-6E8A-4147-A177-3AD203B41FA5}">
                      <a16:colId xmlns:a16="http://schemas.microsoft.com/office/drawing/2014/main" val="1963483737"/>
                    </a:ext>
                  </a:extLst>
                </a:gridCol>
                <a:gridCol w="2248965">
                  <a:extLst>
                    <a:ext uri="{9D8B030D-6E8A-4147-A177-3AD203B41FA5}">
                      <a16:colId xmlns:a16="http://schemas.microsoft.com/office/drawing/2014/main" val="4190165589"/>
                    </a:ext>
                  </a:extLst>
                </a:gridCol>
                <a:gridCol w="2248965">
                  <a:extLst>
                    <a:ext uri="{9D8B030D-6E8A-4147-A177-3AD203B41FA5}">
                      <a16:colId xmlns:a16="http://schemas.microsoft.com/office/drawing/2014/main" val="2979572565"/>
                    </a:ext>
                  </a:extLst>
                </a:gridCol>
              </a:tblGrid>
              <a:tr h="708999">
                <a:tc>
                  <a:txBody>
                    <a:bodyPr/>
                    <a:lstStyle/>
                    <a:p>
                      <a:r>
                        <a:rPr lang="it-IT" sz="2000" dirty="0"/>
                        <a:t>Errore medio</a:t>
                      </a:r>
                    </a:p>
                  </a:txBody>
                  <a:tcPr marL="101286" marR="101286" marT="50643" marB="50643"/>
                </a:tc>
                <a:tc>
                  <a:txBody>
                    <a:bodyPr/>
                    <a:lstStyle/>
                    <a:p>
                      <a:r>
                        <a:rPr lang="it-IT" sz="2000" dirty="0"/>
                        <a:t>Filtro di </a:t>
                      </a:r>
                      <a:r>
                        <a:rPr lang="it-IT" sz="2000" dirty="0" err="1"/>
                        <a:t>Kalman</a:t>
                      </a:r>
                      <a:r>
                        <a:rPr lang="it-IT" sz="2000" dirty="0"/>
                        <a:t> Q tempo-variante</a:t>
                      </a:r>
                    </a:p>
                  </a:txBody>
                  <a:tcPr marL="101286" marR="101286" marT="50643" marB="50643"/>
                </a:tc>
                <a:tc>
                  <a:txBody>
                    <a:bodyPr/>
                    <a:lstStyle/>
                    <a:p>
                      <a:r>
                        <a:rPr lang="it-IT" sz="2000" dirty="0"/>
                        <a:t>Filtro di </a:t>
                      </a:r>
                      <a:r>
                        <a:rPr lang="it-IT" sz="2000" dirty="0" err="1"/>
                        <a:t>Kalman</a:t>
                      </a:r>
                      <a:r>
                        <a:rPr lang="it-IT" sz="2000" dirty="0"/>
                        <a:t> esteso</a:t>
                      </a:r>
                    </a:p>
                  </a:txBody>
                  <a:tcPr marL="101286" marR="101286" marT="50643" marB="50643"/>
                </a:tc>
                <a:extLst>
                  <a:ext uri="{0D108BD9-81ED-4DB2-BD59-A6C34878D82A}">
                    <a16:rowId xmlns:a16="http://schemas.microsoft.com/office/drawing/2014/main" val="993209280"/>
                  </a:ext>
                </a:extLst>
              </a:tr>
              <a:tr h="401966">
                <a:tc>
                  <a:txBody>
                    <a:bodyPr/>
                    <a:lstStyle/>
                    <a:p>
                      <a:r>
                        <a:rPr lang="it-IT" sz="2000" dirty="0"/>
                        <a:t>Velocità asse X</a:t>
                      </a:r>
                    </a:p>
                  </a:txBody>
                  <a:tcPr marL="101286" marR="101286" marT="50643" marB="50643"/>
                </a:tc>
                <a:tc>
                  <a:txBody>
                    <a:bodyPr/>
                    <a:lstStyle/>
                    <a:p>
                      <a:r>
                        <a:rPr lang="it-IT" sz="2000" dirty="0"/>
                        <a:t>1,3923</a:t>
                      </a:r>
                    </a:p>
                  </a:txBody>
                  <a:tcPr marL="101286" marR="101286" marT="50643" marB="50643"/>
                </a:tc>
                <a:tc>
                  <a:txBody>
                    <a:bodyPr/>
                    <a:lstStyle/>
                    <a:p>
                      <a:r>
                        <a:rPr lang="it-IT" sz="2000" dirty="0"/>
                        <a:t>1,5210</a:t>
                      </a:r>
                    </a:p>
                  </a:txBody>
                  <a:tcPr marL="101286" marR="101286" marT="50643" marB="50643"/>
                </a:tc>
                <a:extLst>
                  <a:ext uri="{0D108BD9-81ED-4DB2-BD59-A6C34878D82A}">
                    <a16:rowId xmlns:a16="http://schemas.microsoft.com/office/drawing/2014/main" val="720656638"/>
                  </a:ext>
                </a:extLst>
              </a:tr>
              <a:tr h="415329">
                <a:tc>
                  <a:txBody>
                    <a:bodyPr/>
                    <a:lstStyle/>
                    <a:p>
                      <a:r>
                        <a:rPr lang="it-IT" sz="2000" dirty="0"/>
                        <a:t>Velocità asse Y</a:t>
                      </a:r>
                    </a:p>
                  </a:txBody>
                  <a:tcPr marL="101286" marR="101286" marT="50643" marB="50643"/>
                </a:tc>
                <a:tc>
                  <a:txBody>
                    <a:bodyPr/>
                    <a:lstStyle/>
                    <a:p>
                      <a:r>
                        <a:rPr lang="it-IT" sz="2000" dirty="0"/>
                        <a:t>1,0906</a:t>
                      </a:r>
                    </a:p>
                  </a:txBody>
                  <a:tcPr marL="101286" marR="101286" marT="50643" marB="50643"/>
                </a:tc>
                <a:tc>
                  <a:txBody>
                    <a:bodyPr/>
                    <a:lstStyle/>
                    <a:p>
                      <a:r>
                        <a:rPr lang="it-IT" sz="2000" dirty="0"/>
                        <a:t>0,7898</a:t>
                      </a:r>
                    </a:p>
                  </a:txBody>
                  <a:tcPr marL="101286" marR="101286" marT="50643" marB="50643"/>
                </a:tc>
                <a:extLst>
                  <a:ext uri="{0D108BD9-81ED-4DB2-BD59-A6C34878D82A}">
                    <a16:rowId xmlns:a16="http://schemas.microsoft.com/office/drawing/2014/main" val="708261890"/>
                  </a:ext>
                </a:extLst>
              </a:tr>
              <a:tr h="410769">
                <a:tc>
                  <a:txBody>
                    <a:bodyPr/>
                    <a:lstStyle/>
                    <a:p>
                      <a:r>
                        <a:rPr lang="it-IT" sz="2000" dirty="0"/>
                        <a:t>Posizione asse X</a:t>
                      </a:r>
                    </a:p>
                  </a:txBody>
                  <a:tcPr marL="101286" marR="101286" marT="50643" marB="50643"/>
                </a:tc>
                <a:tc>
                  <a:txBody>
                    <a:bodyPr/>
                    <a:lstStyle/>
                    <a:p>
                      <a:r>
                        <a:rPr lang="it-IT" sz="2000" dirty="0"/>
                        <a:t>4,6568</a:t>
                      </a:r>
                    </a:p>
                  </a:txBody>
                  <a:tcPr marL="101286" marR="101286" marT="50643" marB="50643"/>
                </a:tc>
                <a:tc>
                  <a:txBody>
                    <a:bodyPr/>
                    <a:lstStyle/>
                    <a:p>
                      <a:r>
                        <a:rPr lang="it-IT" sz="2000" dirty="0"/>
                        <a:t>5,1648</a:t>
                      </a:r>
                    </a:p>
                  </a:txBody>
                  <a:tcPr marL="101286" marR="101286" marT="50643" marB="50643"/>
                </a:tc>
                <a:extLst>
                  <a:ext uri="{0D108BD9-81ED-4DB2-BD59-A6C34878D82A}">
                    <a16:rowId xmlns:a16="http://schemas.microsoft.com/office/drawing/2014/main" val="855843477"/>
                  </a:ext>
                </a:extLst>
              </a:tr>
              <a:tr h="419742">
                <a:tc>
                  <a:txBody>
                    <a:bodyPr/>
                    <a:lstStyle/>
                    <a:p>
                      <a:r>
                        <a:rPr lang="it-IT" sz="2000" dirty="0"/>
                        <a:t>Posizione asse Y</a:t>
                      </a:r>
                    </a:p>
                  </a:txBody>
                  <a:tcPr marL="101286" marR="101286" marT="50643" marB="50643"/>
                </a:tc>
                <a:tc>
                  <a:txBody>
                    <a:bodyPr/>
                    <a:lstStyle/>
                    <a:p>
                      <a:r>
                        <a:rPr lang="it-IT" sz="2000" dirty="0"/>
                        <a:t>3,9089</a:t>
                      </a:r>
                    </a:p>
                  </a:txBody>
                  <a:tcPr marL="101286" marR="101286" marT="50643" marB="50643"/>
                </a:tc>
                <a:tc>
                  <a:txBody>
                    <a:bodyPr/>
                    <a:lstStyle/>
                    <a:p>
                      <a:r>
                        <a:rPr lang="it-IT" sz="2000" dirty="0"/>
                        <a:t>3,1152</a:t>
                      </a:r>
                    </a:p>
                  </a:txBody>
                  <a:tcPr marL="101286" marR="101286" marT="50643" marB="50643"/>
                </a:tc>
                <a:extLst>
                  <a:ext uri="{0D108BD9-81ED-4DB2-BD59-A6C34878D82A}">
                    <a16:rowId xmlns:a16="http://schemas.microsoft.com/office/drawing/2014/main" val="1129309784"/>
                  </a:ext>
                </a:extLst>
              </a:tr>
            </a:tbl>
          </a:graphicData>
        </a:graphic>
      </p:graphicFrame>
      <p:pic>
        <p:nvPicPr>
          <p:cNvPr id="19" name="Segnaposto contenuto 18">
            <a:extLst>
              <a:ext uri="{FF2B5EF4-FFF2-40B4-BE49-F238E27FC236}">
                <a16:creationId xmlns:a16="http://schemas.microsoft.com/office/drawing/2014/main" id="{7C272F4F-8A20-4D2A-BBB0-A8CB23DF548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010400" y="2307431"/>
            <a:ext cx="5181600" cy="3886200"/>
          </a:xfrm>
        </p:spPr>
      </p:pic>
    </p:spTree>
    <p:extLst>
      <p:ext uri="{BB962C8B-B14F-4D97-AF65-F5344CB8AC3E}">
        <p14:creationId xmlns:p14="http://schemas.microsoft.com/office/powerpoint/2010/main" val="14813874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67772C0-DDC0-442B-9A8E-3DDDD0B86577}"/>
              </a:ext>
            </a:extLst>
          </p:cNvPr>
          <p:cNvSpPr/>
          <p:nvPr/>
        </p:nvSpPr>
        <p:spPr>
          <a:xfrm>
            <a:off x="0" y="0"/>
            <a:ext cx="12192000" cy="1010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3600" dirty="0"/>
              <a:t>Sviluppi futuri</a:t>
            </a:r>
            <a:endParaRPr lang="it-IT" dirty="0"/>
          </a:p>
        </p:txBody>
      </p:sp>
      <p:pic>
        <p:nvPicPr>
          <p:cNvPr id="5" name="unnamed.jpg" descr="unnamed.jpg">
            <a:extLst>
              <a:ext uri="{FF2B5EF4-FFF2-40B4-BE49-F238E27FC236}">
                <a16:creationId xmlns:a16="http://schemas.microsoft.com/office/drawing/2014/main" id="{930044CA-6A63-4A9B-89E8-59936F9B8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33" b="95556" l="3556" r="97000">
                        <a14:foregroundMark x1="16111" y1="19000" x2="16111" y2="19000"/>
                        <a14:foregroundMark x1="19333" y1="25222" x2="11889" y2="52667"/>
                        <a14:foregroundMark x1="9778" y1="61000" x2="11889" y2="23111"/>
                        <a14:foregroundMark x1="10889" y1="55778" x2="4556" y2="41000"/>
                        <a14:foregroundMark x1="9778" y1="46333" x2="43333" y2="9222"/>
                        <a14:foregroundMark x1="43333" y1="9222" x2="92556" y2="33667"/>
                        <a14:foregroundMark x1="92556" y1="33667" x2="75667" y2="84667"/>
                        <a14:foregroundMark x1="75667" y1="84667" x2="23333" y2="79111"/>
                        <a14:foregroundMark x1="23333" y1="79111" x2="3556" y2="57889"/>
                        <a14:foregroundMark x1="19333" y1="32667" x2="42444" y2="10556"/>
                        <a14:foregroundMark x1="15111" y1="23111" x2="26667" y2="19000"/>
                        <a14:foregroundMark x1="17556" y1="69778" x2="40111" y2="13111"/>
                        <a14:foregroundMark x1="40111" y1="13111" x2="92444" y2="37000"/>
                        <a14:foregroundMark x1="92444" y1="37000" x2="66333" y2="90333"/>
                        <a14:foregroundMark x1="66333" y1="90333" x2="17778" y2="77556"/>
                        <a14:foregroundMark x1="17778" y1="77556" x2="14222" y2="73889"/>
                        <a14:foregroundMark x1="44889" y1="91333" x2="34111" y2="93000"/>
                        <a14:foregroundMark x1="42444" y1="91333" x2="88889" y2="73111"/>
                        <a14:foregroundMark x1="88889" y1="73111" x2="97222" y2="64778"/>
                        <a14:foregroundMark x1="79778" y1="82222" x2="83889" y2="39000"/>
                        <a14:foregroundMark x1="92222" y1="71444" x2="90556" y2="38222"/>
                        <a14:foregroundMark x1="93111" y1="39889" x2="93889" y2="62333"/>
                        <a14:foregroundMark x1="96444" y1="48222" x2="66222" y2="88333"/>
                        <a14:foregroundMark x1="66222" y1="88333" x2="21667" y2="78111"/>
                        <a14:foregroundMark x1="39111" y1="95556" x2="15889" y2="73111"/>
                        <a14:foregroundMark x1="40778" y1="90556" x2="12556" y2="73889"/>
                        <a14:foregroundMark x1="21667" y1="16556" x2="54000" y2="4111"/>
                        <a14:foregroundMark x1="54000" y1="3333" x2="46556" y2="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78638" y="44505"/>
            <a:ext cx="921083" cy="92108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Segnaposto contenuto 1">
            <a:extLst>
              <a:ext uri="{FF2B5EF4-FFF2-40B4-BE49-F238E27FC236}">
                <a16:creationId xmlns:a16="http://schemas.microsoft.com/office/drawing/2014/main" id="{F5106090-DFCD-47F5-8EB0-1A7E2E2FF1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/>
              <a:t>Partecipazione del team «</a:t>
            </a:r>
            <a:r>
              <a:rPr lang="it-IT" dirty="0" err="1"/>
              <a:t>Zancle</a:t>
            </a:r>
            <a:r>
              <a:rPr lang="it-IT" dirty="0"/>
              <a:t> E-Drive» al torneo Formula SAE, categoria driverless.</a:t>
            </a:r>
          </a:p>
          <a:p>
            <a:pPr marL="0" indent="0">
              <a:buNone/>
            </a:pPr>
            <a:r>
              <a:rPr lang="it-IT" dirty="0"/>
              <a:t>Passaggi successivi:</a:t>
            </a:r>
          </a:p>
          <a:p>
            <a:r>
              <a:rPr lang="it-IT" dirty="0"/>
              <a:t>Modellizzazione dei sensori a bordo del veicolo</a:t>
            </a:r>
          </a:p>
          <a:p>
            <a:r>
              <a:rPr lang="it-IT" dirty="0"/>
              <a:t>Sviluppo di un modello sulla base della vettura realizzata</a:t>
            </a:r>
          </a:p>
        </p:txBody>
      </p:sp>
      <p:pic>
        <p:nvPicPr>
          <p:cNvPr id="18" name="Segnaposto contenuto 17">
            <a:extLst>
              <a:ext uri="{FF2B5EF4-FFF2-40B4-BE49-F238E27FC236}">
                <a16:creationId xmlns:a16="http://schemas.microsoft.com/office/drawing/2014/main" id="{560A1631-01DD-42CF-9557-DCE15F3B90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404991"/>
            <a:ext cx="5181600" cy="3192606"/>
          </a:xfrm>
        </p:spPr>
      </p:pic>
    </p:spTree>
    <p:extLst>
      <p:ext uri="{BB962C8B-B14F-4D97-AF65-F5344CB8AC3E}">
        <p14:creationId xmlns:p14="http://schemas.microsoft.com/office/powerpoint/2010/main" val="3592481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67772C0-DDC0-442B-9A8E-3DDDD0B86577}"/>
              </a:ext>
            </a:extLst>
          </p:cNvPr>
          <p:cNvSpPr/>
          <p:nvPr/>
        </p:nvSpPr>
        <p:spPr>
          <a:xfrm>
            <a:off x="0" y="0"/>
            <a:ext cx="12192000" cy="1010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it-IT" dirty="0"/>
          </a:p>
        </p:txBody>
      </p:sp>
      <p:pic>
        <p:nvPicPr>
          <p:cNvPr id="5" name="unnamed.jpg" descr="unnamed.jpg">
            <a:extLst>
              <a:ext uri="{FF2B5EF4-FFF2-40B4-BE49-F238E27FC236}">
                <a16:creationId xmlns:a16="http://schemas.microsoft.com/office/drawing/2014/main" id="{930044CA-6A63-4A9B-89E8-59936F9B8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33" b="95556" l="3556" r="97000">
                        <a14:foregroundMark x1="16111" y1="19000" x2="16111" y2="19000"/>
                        <a14:foregroundMark x1="19333" y1="25222" x2="11889" y2="52667"/>
                        <a14:foregroundMark x1="9778" y1="61000" x2="11889" y2="23111"/>
                        <a14:foregroundMark x1="10889" y1="55778" x2="4556" y2="41000"/>
                        <a14:foregroundMark x1="9778" y1="46333" x2="43333" y2="9222"/>
                        <a14:foregroundMark x1="43333" y1="9222" x2="92556" y2="33667"/>
                        <a14:foregroundMark x1="92556" y1="33667" x2="75667" y2="84667"/>
                        <a14:foregroundMark x1="75667" y1="84667" x2="23333" y2="79111"/>
                        <a14:foregroundMark x1="23333" y1="79111" x2="3556" y2="57889"/>
                        <a14:foregroundMark x1="19333" y1="32667" x2="42444" y2="10556"/>
                        <a14:foregroundMark x1="15111" y1="23111" x2="26667" y2="19000"/>
                        <a14:foregroundMark x1="17556" y1="69778" x2="40111" y2="13111"/>
                        <a14:foregroundMark x1="40111" y1="13111" x2="92444" y2="37000"/>
                        <a14:foregroundMark x1="92444" y1="37000" x2="66333" y2="90333"/>
                        <a14:foregroundMark x1="66333" y1="90333" x2="17778" y2="77556"/>
                        <a14:foregroundMark x1="17778" y1="77556" x2="14222" y2="73889"/>
                        <a14:foregroundMark x1="44889" y1="91333" x2="34111" y2="93000"/>
                        <a14:foregroundMark x1="42444" y1="91333" x2="88889" y2="73111"/>
                        <a14:foregroundMark x1="88889" y1="73111" x2="97222" y2="64778"/>
                        <a14:foregroundMark x1="79778" y1="82222" x2="83889" y2="39000"/>
                        <a14:foregroundMark x1="92222" y1="71444" x2="90556" y2="38222"/>
                        <a14:foregroundMark x1="93111" y1="39889" x2="93889" y2="62333"/>
                        <a14:foregroundMark x1="96444" y1="48222" x2="66222" y2="88333"/>
                        <a14:foregroundMark x1="66222" y1="88333" x2="21667" y2="78111"/>
                        <a14:foregroundMark x1="39111" y1="95556" x2="15889" y2="73111"/>
                        <a14:foregroundMark x1="40778" y1="90556" x2="12556" y2="73889"/>
                        <a14:foregroundMark x1="21667" y1="16556" x2="54000" y2="4111"/>
                        <a14:foregroundMark x1="54000" y1="3333" x2="46556" y2="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78638" y="44505"/>
            <a:ext cx="921083" cy="921082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Titolo 8">
            <a:extLst>
              <a:ext uri="{FF2B5EF4-FFF2-40B4-BE49-F238E27FC236}">
                <a16:creationId xmlns:a16="http://schemas.microsoft.com/office/drawing/2014/main" id="{E4F84BDD-C732-49BA-9DF5-AF0ABC1CC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429000"/>
            <a:ext cx="10515600" cy="846152"/>
          </a:xfrm>
        </p:spPr>
        <p:txBody>
          <a:bodyPr>
            <a:normAutofit fontScale="90000"/>
          </a:bodyPr>
          <a:lstStyle/>
          <a:p>
            <a:pPr algn="ctr"/>
            <a:r>
              <a:rPr lang="it-IT" dirty="0"/>
              <a:t>Grazie per l’attenzione!</a:t>
            </a:r>
          </a:p>
        </p:txBody>
      </p:sp>
    </p:spTree>
    <p:extLst>
      <p:ext uri="{BB962C8B-B14F-4D97-AF65-F5344CB8AC3E}">
        <p14:creationId xmlns:p14="http://schemas.microsoft.com/office/powerpoint/2010/main" val="3952806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67772C0-DDC0-442B-9A8E-3DDDD0B86577}"/>
              </a:ext>
            </a:extLst>
          </p:cNvPr>
          <p:cNvSpPr/>
          <p:nvPr/>
        </p:nvSpPr>
        <p:spPr>
          <a:xfrm>
            <a:off x="0" y="0"/>
            <a:ext cx="12192000" cy="1010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3600" dirty="0"/>
              <a:t>Sommario</a:t>
            </a:r>
            <a:endParaRPr lang="it-IT" dirty="0"/>
          </a:p>
        </p:txBody>
      </p:sp>
      <p:pic>
        <p:nvPicPr>
          <p:cNvPr id="5" name="unnamed.jpg" descr="unnamed.jpg">
            <a:extLst>
              <a:ext uri="{FF2B5EF4-FFF2-40B4-BE49-F238E27FC236}">
                <a16:creationId xmlns:a16="http://schemas.microsoft.com/office/drawing/2014/main" id="{930044CA-6A63-4A9B-89E8-59936F9B8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33" b="95556" l="3556" r="97000">
                        <a14:foregroundMark x1="16111" y1="19000" x2="16111" y2="19000"/>
                        <a14:foregroundMark x1="19333" y1="25222" x2="11889" y2="52667"/>
                        <a14:foregroundMark x1="9778" y1="61000" x2="11889" y2="23111"/>
                        <a14:foregroundMark x1="10889" y1="55778" x2="4556" y2="41000"/>
                        <a14:foregroundMark x1="9778" y1="46333" x2="43333" y2="9222"/>
                        <a14:foregroundMark x1="43333" y1="9222" x2="92556" y2="33667"/>
                        <a14:foregroundMark x1="92556" y1="33667" x2="75667" y2="84667"/>
                        <a14:foregroundMark x1="75667" y1="84667" x2="23333" y2="79111"/>
                        <a14:foregroundMark x1="23333" y1="79111" x2="3556" y2="57889"/>
                        <a14:foregroundMark x1="19333" y1="32667" x2="42444" y2="10556"/>
                        <a14:foregroundMark x1="15111" y1="23111" x2="26667" y2="19000"/>
                        <a14:foregroundMark x1="17556" y1="69778" x2="40111" y2="13111"/>
                        <a14:foregroundMark x1="40111" y1="13111" x2="92444" y2="37000"/>
                        <a14:foregroundMark x1="92444" y1="37000" x2="66333" y2="90333"/>
                        <a14:foregroundMark x1="66333" y1="90333" x2="17778" y2="77556"/>
                        <a14:foregroundMark x1="17778" y1="77556" x2="14222" y2="73889"/>
                        <a14:foregroundMark x1="44889" y1="91333" x2="34111" y2="93000"/>
                        <a14:foregroundMark x1="42444" y1="91333" x2="88889" y2="73111"/>
                        <a14:foregroundMark x1="88889" y1="73111" x2="97222" y2="64778"/>
                        <a14:foregroundMark x1="79778" y1="82222" x2="83889" y2="39000"/>
                        <a14:foregroundMark x1="92222" y1="71444" x2="90556" y2="38222"/>
                        <a14:foregroundMark x1="93111" y1="39889" x2="93889" y2="62333"/>
                        <a14:foregroundMark x1="96444" y1="48222" x2="66222" y2="88333"/>
                        <a14:foregroundMark x1="66222" y1="88333" x2="21667" y2="78111"/>
                        <a14:foregroundMark x1="39111" y1="95556" x2="15889" y2="73111"/>
                        <a14:foregroundMark x1="40778" y1="90556" x2="12556" y2="73889"/>
                        <a14:foregroundMark x1="21667" y1="16556" x2="54000" y2="4111"/>
                        <a14:foregroundMark x1="54000" y1="3333" x2="46556" y2="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78638" y="44505"/>
            <a:ext cx="921083" cy="92108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D005B520-FDC2-4AC7-8CB7-0759355A6B0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it-IT" dirty="0"/>
              <a:t>Introduzione</a:t>
            </a:r>
          </a:p>
          <a:p>
            <a:r>
              <a:rPr lang="it-IT" dirty="0"/>
              <a:t>Classificazione</a:t>
            </a:r>
          </a:p>
          <a:p>
            <a:r>
              <a:rPr lang="it-IT" dirty="0"/>
              <a:t>Filtro di </a:t>
            </a:r>
            <a:r>
              <a:rPr lang="it-IT" dirty="0" err="1"/>
              <a:t>Kalman</a:t>
            </a:r>
            <a:endParaRPr lang="it-IT" dirty="0"/>
          </a:p>
          <a:p>
            <a:r>
              <a:rPr lang="it-IT" dirty="0"/>
              <a:t>Modelli sperimentali</a:t>
            </a:r>
          </a:p>
          <a:p>
            <a:r>
              <a:rPr lang="it-IT" dirty="0"/>
              <a:t>Risultati</a:t>
            </a:r>
          </a:p>
          <a:p>
            <a:r>
              <a:rPr lang="it-IT" dirty="0"/>
              <a:t>Sviluppi futuri</a:t>
            </a:r>
          </a:p>
        </p:txBody>
      </p:sp>
      <p:pic>
        <p:nvPicPr>
          <p:cNvPr id="16" name="Segnaposto contenuto 15" descr="Immagine che contiene compact disc, elettronico&#10;&#10;Descrizione generata automaticamente">
            <a:extLst>
              <a:ext uri="{FF2B5EF4-FFF2-40B4-BE49-F238E27FC236}">
                <a16:creationId xmlns:a16="http://schemas.microsoft.com/office/drawing/2014/main" id="{B7B9504A-AFD0-4460-B263-61AE3DADA5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3037" y="2218227"/>
            <a:ext cx="7336048" cy="3566134"/>
          </a:xfrm>
          <a:noFill/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9521578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67772C0-DDC0-442B-9A8E-3DDDD0B86577}"/>
              </a:ext>
            </a:extLst>
          </p:cNvPr>
          <p:cNvSpPr/>
          <p:nvPr/>
        </p:nvSpPr>
        <p:spPr>
          <a:xfrm>
            <a:off x="0" y="0"/>
            <a:ext cx="12192000" cy="1010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3600" dirty="0"/>
              <a:t>Introduzione</a:t>
            </a:r>
            <a:endParaRPr lang="it-IT" dirty="0"/>
          </a:p>
        </p:txBody>
      </p:sp>
      <p:pic>
        <p:nvPicPr>
          <p:cNvPr id="5" name="unnamed.jpg" descr="unnamed.jpg">
            <a:extLst>
              <a:ext uri="{FF2B5EF4-FFF2-40B4-BE49-F238E27FC236}">
                <a16:creationId xmlns:a16="http://schemas.microsoft.com/office/drawing/2014/main" id="{930044CA-6A63-4A9B-89E8-59936F9B8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33" b="95556" l="3556" r="97000">
                        <a14:foregroundMark x1="16111" y1="19000" x2="16111" y2="19000"/>
                        <a14:foregroundMark x1="19333" y1="25222" x2="11889" y2="52667"/>
                        <a14:foregroundMark x1="9778" y1="61000" x2="11889" y2="23111"/>
                        <a14:foregroundMark x1="10889" y1="55778" x2="4556" y2="41000"/>
                        <a14:foregroundMark x1="9778" y1="46333" x2="43333" y2="9222"/>
                        <a14:foregroundMark x1="43333" y1="9222" x2="92556" y2="33667"/>
                        <a14:foregroundMark x1="92556" y1="33667" x2="75667" y2="84667"/>
                        <a14:foregroundMark x1="75667" y1="84667" x2="23333" y2="79111"/>
                        <a14:foregroundMark x1="23333" y1="79111" x2="3556" y2="57889"/>
                        <a14:foregroundMark x1="19333" y1="32667" x2="42444" y2="10556"/>
                        <a14:foregroundMark x1="15111" y1="23111" x2="26667" y2="19000"/>
                        <a14:foregroundMark x1="17556" y1="69778" x2="40111" y2="13111"/>
                        <a14:foregroundMark x1="40111" y1="13111" x2="92444" y2="37000"/>
                        <a14:foregroundMark x1="92444" y1="37000" x2="66333" y2="90333"/>
                        <a14:foregroundMark x1="66333" y1="90333" x2="17778" y2="77556"/>
                        <a14:foregroundMark x1="17778" y1="77556" x2="14222" y2="73889"/>
                        <a14:foregroundMark x1="44889" y1="91333" x2="34111" y2="93000"/>
                        <a14:foregroundMark x1="42444" y1="91333" x2="88889" y2="73111"/>
                        <a14:foregroundMark x1="88889" y1="73111" x2="97222" y2="64778"/>
                        <a14:foregroundMark x1="79778" y1="82222" x2="83889" y2="39000"/>
                        <a14:foregroundMark x1="92222" y1="71444" x2="90556" y2="38222"/>
                        <a14:foregroundMark x1="93111" y1="39889" x2="93889" y2="62333"/>
                        <a14:foregroundMark x1="96444" y1="48222" x2="66222" y2="88333"/>
                        <a14:foregroundMark x1="66222" y1="88333" x2="21667" y2="78111"/>
                        <a14:foregroundMark x1="39111" y1="95556" x2="15889" y2="73111"/>
                        <a14:foregroundMark x1="40778" y1="90556" x2="12556" y2="73889"/>
                        <a14:foregroundMark x1="21667" y1="16556" x2="54000" y2="4111"/>
                        <a14:foregroundMark x1="54000" y1="3333" x2="46556" y2="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78638" y="44505"/>
            <a:ext cx="921083" cy="92108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D005B520-FDC2-4AC7-8CB7-0759355A6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5174"/>
            <a:ext cx="10515600" cy="1603375"/>
          </a:xfrm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it-IT" dirty="0"/>
              <a:t>La </a:t>
            </a:r>
            <a:r>
              <a:rPr lang="it-IT" i="1" dirty="0"/>
              <a:t>fusione multisensoriale </a:t>
            </a:r>
            <a:r>
              <a:rPr lang="it-IT" dirty="0"/>
              <a:t>è il processo di combinazione di dati provenienti da sensori (o altre fonti) in modo tale che le informazioni risultanti abbiano meno incertezza di quanto sarebbe possibile se esse fossero utilizzate singolarmente.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450EB93-99D1-466A-AA4C-09301D0547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8555" y="2719505"/>
            <a:ext cx="7274887" cy="4138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364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67772C0-DDC0-442B-9A8E-3DDDD0B86577}"/>
              </a:ext>
            </a:extLst>
          </p:cNvPr>
          <p:cNvSpPr/>
          <p:nvPr/>
        </p:nvSpPr>
        <p:spPr>
          <a:xfrm>
            <a:off x="0" y="0"/>
            <a:ext cx="12192000" cy="1010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3600" dirty="0"/>
              <a:t>Introduzione</a:t>
            </a:r>
            <a:endParaRPr lang="it-IT" dirty="0"/>
          </a:p>
        </p:txBody>
      </p:sp>
      <p:pic>
        <p:nvPicPr>
          <p:cNvPr id="5" name="unnamed.jpg" descr="unnamed.jpg">
            <a:extLst>
              <a:ext uri="{FF2B5EF4-FFF2-40B4-BE49-F238E27FC236}">
                <a16:creationId xmlns:a16="http://schemas.microsoft.com/office/drawing/2014/main" id="{930044CA-6A63-4A9B-89E8-59936F9B8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33" b="95556" l="3556" r="97000">
                        <a14:foregroundMark x1="16111" y1="19000" x2="16111" y2="19000"/>
                        <a14:foregroundMark x1="19333" y1="25222" x2="11889" y2="52667"/>
                        <a14:foregroundMark x1="9778" y1="61000" x2="11889" y2="23111"/>
                        <a14:foregroundMark x1="10889" y1="55778" x2="4556" y2="41000"/>
                        <a14:foregroundMark x1="9778" y1="46333" x2="43333" y2="9222"/>
                        <a14:foregroundMark x1="43333" y1="9222" x2="92556" y2="33667"/>
                        <a14:foregroundMark x1="92556" y1="33667" x2="75667" y2="84667"/>
                        <a14:foregroundMark x1="75667" y1="84667" x2="23333" y2="79111"/>
                        <a14:foregroundMark x1="23333" y1="79111" x2="3556" y2="57889"/>
                        <a14:foregroundMark x1="19333" y1="32667" x2="42444" y2="10556"/>
                        <a14:foregroundMark x1="15111" y1="23111" x2="26667" y2="19000"/>
                        <a14:foregroundMark x1="17556" y1="69778" x2="40111" y2="13111"/>
                        <a14:foregroundMark x1="40111" y1="13111" x2="92444" y2="37000"/>
                        <a14:foregroundMark x1="92444" y1="37000" x2="66333" y2="90333"/>
                        <a14:foregroundMark x1="66333" y1="90333" x2="17778" y2="77556"/>
                        <a14:foregroundMark x1="17778" y1="77556" x2="14222" y2="73889"/>
                        <a14:foregroundMark x1="44889" y1="91333" x2="34111" y2="93000"/>
                        <a14:foregroundMark x1="42444" y1="91333" x2="88889" y2="73111"/>
                        <a14:foregroundMark x1="88889" y1="73111" x2="97222" y2="64778"/>
                        <a14:foregroundMark x1="79778" y1="82222" x2="83889" y2="39000"/>
                        <a14:foregroundMark x1="92222" y1="71444" x2="90556" y2="38222"/>
                        <a14:foregroundMark x1="93111" y1="39889" x2="93889" y2="62333"/>
                        <a14:foregroundMark x1="96444" y1="48222" x2="66222" y2="88333"/>
                        <a14:foregroundMark x1="66222" y1="88333" x2="21667" y2="78111"/>
                        <a14:foregroundMark x1="39111" y1="95556" x2="15889" y2="73111"/>
                        <a14:foregroundMark x1="40778" y1="90556" x2="12556" y2="73889"/>
                        <a14:foregroundMark x1="21667" y1="16556" x2="54000" y2="4111"/>
                        <a14:foregroundMark x1="54000" y1="3333" x2="46556" y2="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78638" y="44505"/>
            <a:ext cx="921083" cy="92108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766B2A54-A851-40B7-9BAB-9F2AF7120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85" y="1224596"/>
            <a:ext cx="5016616" cy="1101251"/>
          </a:xfrm>
        </p:spPr>
        <p:txBody>
          <a:bodyPr>
            <a:noAutofit/>
          </a:bodyPr>
          <a:lstStyle/>
          <a:p>
            <a:r>
              <a:rPr lang="it-IT" sz="2400" dirty="0">
                <a:latin typeface="+mn-lt"/>
              </a:rPr>
              <a:t>In ambito automotive è importante la stima dello stato del veicolo composto da: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D005B520-FDC2-4AC7-8CB7-0759355A6B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5475" y="2325847"/>
            <a:ext cx="3932237" cy="3811588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Posizione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Velocità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Accelerazione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Distanza dai confini stradali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Angolo di sterzata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Oggetti nelle vicinanze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Ecc.</a:t>
            </a:r>
          </a:p>
        </p:txBody>
      </p:sp>
      <p:pic>
        <p:nvPicPr>
          <p:cNvPr id="10" name="Segnaposto immagine 9">
            <a:extLst>
              <a:ext uri="{FF2B5EF4-FFF2-40B4-BE49-F238E27FC236}">
                <a16:creationId xmlns:a16="http://schemas.microsoft.com/office/drawing/2014/main" id="{3B2D1B99-3E93-4F51-BEA4-9058EFE1E554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1" r="726"/>
          <a:stretch/>
        </p:blipFill>
        <p:spPr>
          <a:xfrm>
            <a:off x="5157701" y="2144899"/>
            <a:ext cx="6408824" cy="3894600"/>
          </a:xfrm>
        </p:spPr>
      </p:pic>
    </p:spTree>
    <p:extLst>
      <p:ext uri="{BB962C8B-B14F-4D97-AF65-F5344CB8AC3E}">
        <p14:creationId xmlns:p14="http://schemas.microsoft.com/office/powerpoint/2010/main" val="25948197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67772C0-DDC0-442B-9A8E-3DDDD0B86577}"/>
              </a:ext>
            </a:extLst>
          </p:cNvPr>
          <p:cNvSpPr/>
          <p:nvPr/>
        </p:nvSpPr>
        <p:spPr>
          <a:xfrm>
            <a:off x="0" y="0"/>
            <a:ext cx="12192000" cy="1010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3600" dirty="0"/>
              <a:t>Introduzione</a:t>
            </a:r>
            <a:endParaRPr lang="it-IT" dirty="0"/>
          </a:p>
        </p:txBody>
      </p:sp>
      <p:pic>
        <p:nvPicPr>
          <p:cNvPr id="5" name="unnamed.jpg" descr="unnamed.jpg">
            <a:extLst>
              <a:ext uri="{FF2B5EF4-FFF2-40B4-BE49-F238E27FC236}">
                <a16:creationId xmlns:a16="http://schemas.microsoft.com/office/drawing/2014/main" id="{930044CA-6A63-4A9B-89E8-59936F9B8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33" b="95556" l="3556" r="97000">
                        <a14:foregroundMark x1="16111" y1="19000" x2="16111" y2="19000"/>
                        <a14:foregroundMark x1="19333" y1="25222" x2="11889" y2="52667"/>
                        <a14:foregroundMark x1="9778" y1="61000" x2="11889" y2="23111"/>
                        <a14:foregroundMark x1="10889" y1="55778" x2="4556" y2="41000"/>
                        <a14:foregroundMark x1="9778" y1="46333" x2="43333" y2="9222"/>
                        <a14:foregroundMark x1="43333" y1="9222" x2="92556" y2="33667"/>
                        <a14:foregroundMark x1="92556" y1="33667" x2="75667" y2="84667"/>
                        <a14:foregroundMark x1="75667" y1="84667" x2="23333" y2="79111"/>
                        <a14:foregroundMark x1="23333" y1="79111" x2="3556" y2="57889"/>
                        <a14:foregroundMark x1="19333" y1="32667" x2="42444" y2="10556"/>
                        <a14:foregroundMark x1="15111" y1="23111" x2="26667" y2="19000"/>
                        <a14:foregroundMark x1="17556" y1="69778" x2="40111" y2="13111"/>
                        <a14:foregroundMark x1="40111" y1="13111" x2="92444" y2="37000"/>
                        <a14:foregroundMark x1="92444" y1="37000" x2="66333" y2="90333"/>
                        <a14:foregroundMark x1="66333" y1="90333" x2="17778" y2="77556"/>
                        <a14:foregroundMark x1="17778" y1="77556" x2="14222" y2="73889"/>
                        <a14:foregroundMark x1="44889" y1="91333" x2="34111" y2="93000"/>
                        <a14:foregroundMark x1="42444" y1="91333" x2="88889" y2="73111"/>
                        <a14:foregroundMark x1="88889" y1="73111" x2="97222" y2="64778"/>
                        <a14:foregroundMark x1="79778" y1="82222" x2="83889" y2="39000"/>
                        <a14:foregroundMark x1="92222" y1="71444" x2="90556" y2="38222"/>
                        <a14:foregroundMark x1="93111" y1="39889" x2="93889" y2="62333"/>
                        <a14:foregroundMark x1="96444" y1="48222" x2="66222" y2="88333"/>
                        <a14:foregroundMark x1="66222" y1="88333" x2="21667" y2="78111"/>
                        <a14:foregroundMark x1="39111" y1="95556" x2="15889" y2="73111"/>
                        <a14:foregroundMark x1="40778" y1="90556" x2="12556" y2="73889"/>
                        <a14:foregroundMark x1="21667" y1="16556" x2="54000" y2="4111"/>
                        <a14:foregroundMark x1="54000" y1="3333" x2="46556" y2="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78638" y="44505"/>
            <a:ext cx="921083" cy="921082"/>
          </a:xfrm>
          <a:prstGeom prst="rect">
            <a:avLst/>
          </a:prstGeom>
          <a:ln w="12700">
            <a:miter lim="400000"/>
          </a:ln>
        </p:spPr>
      </p:pic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D005B520-FDC2-4AC7-8CB7-0759355A6B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255174"/>
            <a:ext cx="10515600" cy="160337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dirty="0"/>
              <a:t>Una stima robusta e accurata dello stato del veicolo e la percezione dell’ambiente circostante diventano di vitale importanza nei veicoli in grado di guidare in maniera completamente automatica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C450EB93-99D1-466A-AA4C-09301D0547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58555" y="2634463"/>
            <a:ext cx="7274887" cy="409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266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67772C0-DDC0-442B-9A8E-3DDDD0B86577}"/>
              </a:ext>
            </a:extLst>
          </p:cNvPr>
          <p:cNvSpPr/>
          <p:nvPr/>
        </p:nvSpPr>
        <p:spPr>
          <a:xfrm>
            <a:off x="0" y="0"/>
            <a:ext cx="12192000" cy="1010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3600" dirty="0"/>
              <a:t>Classificazione</a:t>
            </a:r>
            <a:endParaRPr lang="it-IT" dirty="0"/>
          </a:p>
        </p:txBody>
      </p:sp>
      <p:pic>
        <p:nvPicPr>
          <p:cNvPr id="5" name="unnamed.jpg" descr="unnamed.jpg">
            <a:extLst>
              <a:ext uri="{FF2B5EF4-FFF2-40B4-BE49-F238E27FC236}">
                <a16:creationId xmlns:a16="http://schemas.microsoft.com/office/drawing/2014/main" id="{930044CA-6A63-4A9B-89E8-59936F9B8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33" b="95556" l="3556" r="97000">
                        <a14:foregroundMark x1="16111" y1="19000" x2="16111" y2="19000"/>
                        <a14:foregroundMark x1="19333" y1="25222" x2="11889" y2="52667"/>
                        <a14:foregroundMark x1="9778" y1="61000" x2="11889" y2="23111"/>
                        <a14:foregroundMark x1="10889" y1="55778" x2="4556" y2="41000"/>
                        <a14:foregroundMark x1="9778" y1="46333" x2="43333" y2="9222"/>
                        <a14:foregroundMark x1="43333" y1="9222" x2="92556" y2="33667"/>
                        <a14:foregroundMark x1="92556" y1="33667" x2="75667" y2="84667"/>
                        <a14:foregroundMark x1="75667" y1="84667" x2="23333" y2="79111"/>
                        <a14:foregroundMark x1="23333" y1="79111" x2="3556" y2="57889"/>
                        <a14:foregroundMark x1="19333" y1="32667" x2="42444" y2="10556"/>
                        <a14:foregroundMark x1="15111" y1="23111" x2="26667" y2="19000"/>
                        <a14:foregroundMark x1="17556" y1="69778" x2="40111" y2="13111"/>
                        <a14:foregroundMark x1="40111" y1="13111" x2="92444" y2="37000"/>
                        <a14:foregroundMark x1="92444" y1="37000" x2="66333" y2="90333"/>
                        <a14:foregroundMark x1="66333" y1="90333" x2="17778" y2="77556"/>
                        <a14:foregroundMark x1="17778" y1="77556" x2="14222" y2="73889"/>
                        <a14:foregroundMark x1="44889" y1="91333" x2="34111" y2="93000"/>
                        <a14:foregroundMark x1="42444" y1="91333" x2="88889" y2="73111"/>
                        <a14:foregroundMark x1="88889" y1="73111" x2="97222" y2="64778"/>
                        <a14:foregroundMark x1="79778" y1="82222" x2="83889" y2="39000"/>
                        <a14:foregroundMark x1="92222" y1="71444" x2="90556" y2="38222"/>
                        <a14:foregroundMark x1="93111" y1="39889" x2="93889" y2="62333"/>
                        <a14:foregroundMark x1="96444" y1="48222" x2="66222" y2="88333"/>
                        <a14:foregroundMark x1="66222" y1="88333" x2="21667" y2="78111"/>
                        <a14:foregroundMark x1="39111" y1="95556" x2="15889" y2="73111"/>
                        <a14:foregroundMark x1="40778" y1="90556" x2="12556" y2="73889"/>
                        <a14:foregroundMark x1="21667" y1="16556" x2="54000" y2="4111"/>
                        <a14:foregroundMark x1="54000" y1="3333" x2="46556" y2="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78638" y="44505"/>
            <a:ext cx="921083" cy="92108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olo 5">
            <a:extLst>
              <a:ext uri="{FF2B5EF4-FFF2-40B4-BE49-F238E27FC236}">
                <a16:creationId xmlns:a16="http://schemas.microsoft.com/office/drawing/2014/main" id="{8963BFD8-EB83-4523-9422-9DAD6A442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61989"/>
            <a:ext cx="10515600" cy="943558"/>
          </a:xfrm>
        </p:spPr>
        <p:txBody>
          <a:bodyPr>
            <a:noAutofit/>
          </a:bodyPr>
          <a:lstStyle/>
          <a:p>
            <a:pPr algn="ctr"/>
            <a:r>
              <a:rPr lang="it-IT" sz="2400" dirty="0">
                <a:latin typeface="+mn-lt"/>
              </a:rPr>
              <a:t>Esistono diversi modi per classificare le tecniche di </a:t>
            </a:r>
            <a:r>
              <a:rPr lang="it-IT" sz="2400" dirty="0" err="1">
                <a:latin typeface="+mn-lt"/>
              </a:rPr>
              <a:t>sensor</a:t>
            </a:r>
            <a:r>
              <a:rPr lang="it-IT" sz="2400" dirty="0">
                <a:latin typeface="+mn-lt"/>
              </a:rPr>
              <a:t> fusion, la più comune è sicuramente quella in base al tipo di configurazione dei sensori:</a:t>
            </a:r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FC7AAA23-8ED2-4835-8211-1BAFEB585E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47074" y="2057443"/>
            <a:ext cx="5697851" cy="4647017"/>
          </a:xfrm>
        </p:spPr>
      </p:pic>
    </p:spTree>
    <p:extLst>
      <p:ext uri="{BB962C8B-B14F-4D97-AF65-F5344CB8AC3E}">
        <p14:creationId xmlns:p14="http://schemas.microsoft.com/office/powerpoint/2010/main" val="38498249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67772C0-DDC0-442B-9A8E-3DDDD0B86577}"/>
              </a:ext>
            </a:extLst>
          </p:cNvPr>
          <p:cNvSpPr/>
          <p:nvPr/>
        </p:nvSpPr>
        <p:spPr>
          <a:xfrm>
            <a:off x="0" y="0"/>
            <a:ext cx="12192000" cy="1010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3600" dirty="0"/>
              <a:t>Filtro di </a:t>
            </a:r>
            <a:r>
              <a:rPr lang="it-IT" sz="3600" dirty="0" err="1"/>
              <a:t>Kalman</a:t>
            </a:r>
            <a:endParaRPr lang="it-IT" dirty="0"/>
          </a:p>
        </p:txBody>
      </p:sp>
      <p:pic>
        <p:nvPicPr>
          <p:cNvPr id="5" name="unnamed.jpg" descr="unnamed.jpg">
            <a:extLst>
              <a:ext uri="{FF2B5EF4-FFF2-40B4-BE49-F238E27FC236}">
                <a16:creationId xmlns:a16="http://schemas.microsoft.com/office/drawing/2014/main" id="{930044CA-6A63-4A9B-89E8-59936F9B8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33" b="95556" l="3556" r="97000">
                        <a14:foregroundMark x1="16111" y1="19000" x2="16111" y2="19000"/>
                        <a14:foregroundMark x1="19333" y1="25222" x2="11889" y2="52667"/>
                        <a14:foregroundMark x1="9778" y1="61000" x2="11889" y2="23111"/>
                        <a14:foregroundMark x1="10889" y1="55778" x2="4556" y2="41000"/>
                        <a14:foregroundMark x1="9778" y1="46333" x2="43333" y2="9222"/>
                        <a14:foregroundMark x1="43333" y1="9222" x2="92556" y2="33667"/>
                        <a14:foregroundMark x1="92556" y1="33667" x2="75667" y2="84667"/>
                        <a14:foregroundMark x1="75667" y1="84667" x2="23333" y2="79111"/>
                        <a14:foregroundMark x1="23333" y1="79111" x2="3556" y2="57889"/>
                        <a14:foregroundMark x1="19333" y1="32667" x2="42444" y2="10556"/>
                        <a14:foregroundMark x1="15111" y1="23111" x2="26667" y2="19000"/>
                        <a14:foregroundMark x1="17556" y1="69778" x2="40111" y2="13111"/>
                        <a14:foregroundMark x1="40111" y1="13111" x2="92444" y2="37000"/>
                        <a14:foregroundMark x1="92444" y1="37000" x2="66333" y2="90333"/>
                        <a14:foregroundMark x1="66333" y1="90333" x2="17778" y2="77556"/>
                        <a14:foregroundMark x1="17778" y1="77556" x2="14222" y2="73889"/>
                        <a14:foregroundMark x1="44889" y1="91333" x2="34111" y2="93000"/>
                        <a14:foregroundMark x1="42444" y1="91333" x2="88889" y2="73111"/>
                        <a14:foregroundMark x1="88889" y1="73111" x2="97222" y2="64778"/>
                        <a14:foregroundMark x1="79778" y1="82222" x2="83889" y2="39000"/>
                        <a14:foregroundMark x1="92222" y1="71444" x2="90556" y2="38222"/>
                        <a14:foregroundMark x1="93111" y1="39889" x2="93889" y2="62333"/>
                        <a14:foregroundMark x1="96444" y1="48222" x2="66222" y2="88333"/>
                        <a14:foregroundMark x1="66222" y1="88333" x2="21667" y2="78111"/>
                        <a14:foregroundMark x1="39111" y1="95556" x2="15889" y2="73111"/>
                        <a14:foregroundMark x1="40778" y1="90556" x2="12556" y2="73889"/>
                        <a14:foregroundMark x1="21667" y1="16556" x2="54000" y2="4111"/>
                        <a14:foregroundMark x1="54000" y1="3333" x2="46556" y2="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78638" y="44505"/>
            <a:ext cx="921083" cy="921082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817131C-AB6E-4FC7-8FED-CB0C1E3145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4598"/>
            <a:ext cx="10515600" cy="1442907"/>
          </a:xfrm>
        </p:spPr>
        <p:txBody>
          <a:bodyPr>
            <a:noAutofit/>
          </a:bodyPr>
          <a:lstStyle/>
          <a:p>
            <a:pPr algn="ctr"/>
            <a:r>
              <a:rPr lang="it-IT" sz="2400" i="1" dirty="0">
                <a:latin typeface="+mn-lt"/>
              </a:rPr>
              <a:t>È</a:t>
            </a:r>
            <a:r>
              <a:rPr lang="it-IT" sz="2400" b="0" i="1" u="none" strike="noStrike" baseline="0" dirty="0">
                <a:latin typeface="+mn-lt"/>
              </a:rPr>
              <a:t> un processo matematico iterativo che utilizza una serie di equazioni e input di dati consecutivi per stimare rapidamente il vero valore di variabili come posizione, velocità, ecc. dell’oggetto misurato, nonostante i valori misurati contengano errori, incertezze o variazioni imprevedibili e/o casuali</a:t>
            </a:r>
            <a:endParaRPr lang="it-IT" sz="2400" i="1" dirty="0">
              <a:latin typeface="+mn-lt"/>
            </a:endParaRPr>
          </a:p>
        </p:txBody>
      </p:sp>
      <p:pic>
        <p:nvPicPr>
          <p:cNvPr id="6" name="Segnaposto contenuto 5">
            <a:extLst>
              <a:ext uri="{FF2B5EF4-FFF2-40B4-BE49-F238E27FC236}">
                <a16:creationId xmlns:a16="http://schemas.microsoft.com/office/drawing/2014/main" id="{7553C7B5-C8BD-487A-9586-587D24AFB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748924"/>
            <a:ext cx="5519501" cy="2729086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05D35979-13A2-42A1-BFE1-F6ED9487FEEB}"/>
                  </a:ext>
                </a:extLst>
              </p:cNvPr>
              <p:cNvSpPr txBox="1"/>
              <p:nvPr/>
            </p:nvSpPr>
            <p:spPr>
              <a:xfrm>
                <a:off x="6929306" y="2748924"/>
                <a:ext cx="4790114" cy="2717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Fase di </a:t>
                </a:r>
                <a:r>
                  <a:rPr lang="it-IT" dirty="0" err="1"/>
                  <a:t>predict</a:t>
                </a:r>
                <a:r>
                  <a:rPr lang="it-IT" dirty="0"/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𝐵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it-IT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𝐴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it-IT" dirty="0"/>
              </a:p>
              <a:p>
                <a:r>
                  <a:rPr lang="it-IT" dirty="0"/>
                  <a:t>Fase di update: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it-IT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num>
                        <m:den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sSub>
                            <m:sSub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  <m:sup>
                              <m:r>
                                <a:rPr lang="it-IT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den>
                      </m:f>
                    </m:oMath>
                  </m:oMathPara>
                </a14:m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𝐻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it-IT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it-IT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it-IT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05D35979-13A2-42A1-BFE1-F6ED9487FE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306" y="2748924"/>
                <a:ext cx="4790114" cy="2717732"/>
              </a:xfrm>
              <a:prstGeom prst="rect">
                <a:avLst/>
              </a:prstGeom>
              <a:blipFill>
                <a:blip r:embed="rId5"/>
                <a:stretch>
                  <a:fillRect l="-1146" t="-13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sellaDiTesto 6">
            <a:extLst>
              <a:ext uri="{FF2B5EF4-FFF2-40B4-BE49-F238E27FC236}">
                <a16:creationId xmlns:a16="http://schemas.microsoft.com/office/drawing/2014/main" id="{8DD1084D-6C41-4FB2-B525-490B25B979B7}"/>
              </a:ext>
            </a:extLst>
          </p:cNvPr>
          <p:cNvSpPr txBox="1"/>
          <p:nvPr/>
        </p:nvSpPr>
        <p:spPr>
          <a:xfrm>
            <a:off x="695510" y="5634502"/>
            <a:ext cx="10800979" cy="1169551"/>
          </a:xfrm>
          <a:prstGeom prst="rect">
            <a:avLst/>
          </a:prstGeom>
          <a:noFill/>
        </p:spPr>
        <p:txBody>
          <a:bodyPr wrap="square" numCol="3" rtlCol="0">
            <a:spAutoFit/>
          </a:bodyPr>
          <a:lstStyle/>
          <a:p>
            <a:r>
              <a:rPr lang="it-IT" sz="1400" dirty="0"/>
              <a:t>x: vettore di stato</a:t>
            </a:r>
          </a:p>
          <a:p>
            <a:r>
              <a:rPr lang="it-IT" sz="1400" dirty="0"/>
              <a:t>A: matrice di transizione di stato</a:t>
            </a:r>
          </a:p>
          <a:p>
            <a:r>
              <a:rPr lang="it-IT" sz="1400" dirty="0"/>
              <a:t>B: matrice di controllo</a:t>
            </a:r>
          </a:p>
          <a:p>
            <a:r>
              <a:rPr lang="it-IT" sz="1400" dirty="0"/>
              <a:t>u: vettore di input</a:t>
            </a:r>
          </a:p>
          <a:p>
            <a:r>
              <a:rPr lang="it-IT" sz="1400" dirty="0"/>
              <a:t>w: rumore sul processo</a:t>
            </a:r>
          </a:p>
          <a:p>
            <a:r>
              <a:rPr lang="it-IT" sz="1400" dirty="0"/>
              <a:t>P: matrice di incertezza della stima</a:t>
            </a:r>
          </a:p>
          <a:p>
            <a:r>
              <a:rPr lang="it-IT" sz="1400" dirty="0"/>
              <a:t>Q: matrice di covarianza del rumore di processo</a:t>
            </a:r>
          </a:p>
          <a:p>
            <a:r>
              <a:rPr lang="it-IT" sz="1400" dirty="0"/>
              <a:t>y: vettore di misura</a:t>
            </a:r>
          </a:p>
          <a:p>
            <a:r>
              <a:rPr lang="it-IT" sz="1400" dirty="0"/>
              <a:t>H: matrice di misura</a:t>
            </a:r>
          </a:p>
          <a:p>
            <a:r>
              <a:rPr lang="it-IT" sz="1400" dirty="0"/>
              <a:t>z: rumore di misura</a:t>
            </a:r>
          </a:p>
          <a:p>
            <a:r>
              <a:rPr lang="it-IT" sz="1400" dirty="0"/>
              <a:t>K: guadagno di </a:t>
            </a:r>
            <a:r>
              <a:rPr lang="it-IT" sz="1400" dirty="0" err="1"/>
              <a:t>Kalman</a:t>
            </a:r>
            <a:endParaRPr lang="it-IT" sz="1400" dirty="0"/>
          </a:p>
          <a:p>
            <a:r>
              <a:rPr lang="it-IT" sz="1400" dirty="0"/>
              <a:t>R: matrice di covarianza del rumore di misura</a:t>
            </a:r>
          </a:p>
          <a:p>
            <a:r>
              <a:rPr lang="it-IT" sz="1400" dirty="0"/>
              <a:t>I: matrice identità</a:t>
            </a:r>
          </a:p>
        </p:txBody>
      </p:sp>
    </p:spTree>
    <p:extLst>
      <p:ext uri="{BB962C8B-B14F-4D97-AF65-F5344CB8AC3E}">
        <p14:creationId xmlns:p14="http://schemas.microsoft.com/office/powerpoint/2010/main" val="3790009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67772C0-DDC0-442B-9A8E-3DDDD0B86577}"/>
              </a:ext>
            </a:extLst>
          </p:cNvPr>
          <p:cNvSpPr/>
          <p:nvPr/>
        </p:nvSpPr>
        <p:spPr>
          <a:xfrm>
            <a:off x="0" y="0"/>
            <a:ext cx="12192000" cy="1010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3600" dirty="0"/>
              <a:t>Filtro di </a:t>
            </a:r>
            <a:r>
              <a:rPr lang="it-IT" sz="3600" dirty="0" err="1"/>
              <a:t>Kalman</a:t>
            </a:r>
            <a:endParaRPr lang="it-IT" dirty="0"/>
          </a:p>
        </p:txBody>
      </p:sp>
      <p:pic>
        <p:nvPicPr>
          <p:cNvPr id="5" name="unnamed.jpg" descr="unnamed.jpg">
            <a:extLst>
              <a:ext uri="{FF2B5EF4-FFF2-40B4-BE49-F238E27FC236}">
                <a16:creationId xmlns:a16="http://schemas.microsoft.com/office/drawing/2014/main" id="{930044CA-6A63-4A9B-89E8-59936F9B8D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333" b="95556" l="3556" r="97000">
                        <a14:foregroundMark x1="16111" y1="19000" x2="16111" y2="19000"/>
                        <a14:foregroundMark x1="19333" y1="25222" x2="11889" y2="52667"/>
                        <a14:foregroundMark x1="9778" y1="61000" x2="11889" y2="23111"/>
                        <a14:foregroundMark x1="10889" y1="55778" x2="4556" y2="41000"/>
                        <a14:foregroundMark x1="9778" y1="46333" x2="43333" y2="9222"/>
                        <a14:foregroundMark x1="43333" y1="9222" x2="92556" y2="33667"/>
                        <a14:foregroundMark x1="92556" y1="33667" x2="75667" y2="84667"/>
                        <a14:foregroundMark x1="75667" y1="84667" x2="23333" y2="79111"/>
                        <a14:foregroundMark x1="23333" y1="79111" x2="3556" y2="57889"/>
                        <a14:foregroundMark x1="19333" y1="32667" x2="42444" y2="10556"/>
                        <a14:foregroundMark x1="15111" y1="23111" x2="26667" y2="19000"/>
                        <a14:foregroundMark x1="17556" y1="69778" x2="40111" y2="13111"/>
                        <a14:foregroundMark x1="40111" y1="13111" x2="92444" y2="37000"/>
                        <a14:foregroundMark x1="92444" y1="37000" x2="66333" y2="90333"/>
                        <a14:foregroundMark x1="66333" y1="90333" x2="17778" y2="77556"/>
                        <a14:foregroundMark x1="17778" y1="77556" x2="14222" y2="73889"/>
                        <a14:foregroundMark x1="44889" y1="91333" x2="34111" y2="93000"/>
                        <a14:foregroundMark x1="42444" y1="91333" x2="88889" y2="73111"/>
                        <a14:foregroundMark x1="88889" y1="73111" x2="97222" y2="64778"/>
                        <a14:foregroundMark x1="79778" y1="82222" x2="83889" y2="39000"/>
                        <a14:foregroundMark x1="92222" y1="71444" x2="90556" y2="38222"/>
                        <a14:foregroundMark x1="93111" y1="39889" x2="93889" y2="62333"/>
                        <a14:foregroundMark x1="96444" y1="48222" x2="66222" y2="88333"/>
                        <a14:foregroundMark x1="66222" y1="88333" x2="21667" y2="78111"/>
                        <a14:foregroundMark x1="39111" y1="95556" x2="15889" y2="73111"/>
                        <a14:foregroundMark x1="40778" y1="90556" x2="12556" y2="73889"/>
                        <a14:foregroundMark x1="21667" y1="16556" x2="54000" y2="4111"/>
                        <a14:foregroundMark x1="54000" y1="3333" x2="46556" y2="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78638" y="44505"/>
            <a:ext cx="921083" cy="921082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itolo 5">
            <a:extLst>
              <a:ext uri="{FF2B5EF4-FFF2-40B4-BE49-F238E27FC236}">
                <a16:creationId xmlns:a16="http://schemas.microsoft.com/office/drawing/2014/main" id="{8963BFD8-EB83-4523-9422-9DAD6A4421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8523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it-IT" sz="2400" dirty="0">
                <a:latin typeface="+mn-lt"/>
              </a:rPr>
              <a:t>Il </a:t>
            </a:r>
            <a:r>
              <a:rPr lang="it-IT" sz="2400" b="1" dirty="0">
                <a:latin typeface="+mn-lt"/>
              </a:rPr>
              <a:t>guadagno di </a:t>
            </a:r>
            <a:r>
              <a:rPr lang="it-IT" sz="2400" b="1" dirty="0" err="1">
                <a:latin typeface="+mn-lt"/>
              </a:rPr>
              <a:t>Kalman</a:t>
            </a:r>
            <a:r>
              <a:rPr lang="it-IT" sz="2400" b="1" dirty="0">
                <a:latin typeface="+mn-lt"/>
              </a:rPr>
              <a:t> </a:t>
            </a:r>
            <a:r>
              <a:rPr lang="it-IT" sz="2400" dirty="0">
                <a:latin typeface="+mn-lt"/>
              </a:rPr>
              <a:t>è un parametro fondamentale del filtro, esso stabilisce</a:t>
            </a:r>
            <a:br>
              <a:rPr lang="it-IT" sz="2400" dirty="0">
                <a:latin typeface="+mn-lt"/>
              </a:rPr>
            </a:br>
            <a:r>
              <a:rPr lang="it-IT" sz="2400" dirty="0">
                <a:latin typeface="+mn-lt"/>
              </a:rPr>
              <a:t>il peso assegnato alla stima corrente e ai dati di misura, andando ad indicare quanto ciascuno dei due valori andrà ad incidere sulla nuova stima.</a:t>
            </a:r>
          </a:p>
        </p:txBody>
      </p:sp>
      <p:pic>
        <p:nvPicPr>
          <p:cNvPr id="3" name="Segnaposto contenuto 2">
            <a:extLst>
              <a:ext uri="{FF2B5EF4-FFF2-40B4-BE49-F238E27FC236}">
                <a16:creationId xmlns:a16="http://schemas.microsoft.com/office/drawing/2014/main" id="{3C5AF13D-2737-4DE6-BF3D-64E10E8004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1236" y="2748684"/>
            <a:ext cx="6969527" cy="3920359"/>
          </a:xfrm>
        </p:spPr>
      </p:pic>
    </p:spTree>
    <p:extLst>
      <p:ext uri="{BB962C8B-B14F-4D97-AF65-F5344CB8AC3E}">
        <p14:creationId xmlns:p14="http://schemas.microsoft.com/office/powerpoint/2010/main" val="4114631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C67772C0-DDC0-442B-9A8E-3DDDD0B86577}"/>
              </a:ext>
            </a:extLst>
          </p:cNvPr>
          <p:cNvSpPr/>
          <p:nvPr/>
        </p:nvSpPr>
        <p:spPr>
          <a:xfrm>
            <a:off x="0" y="0"/>
            <a:ext cx="12192000" cy="10100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sz="3600" dirty="0"/>
              <a:t>Modelli sperimentali</a:t>
            </a:r>
            <a:endParaRPr lang="it-IT" dirty="0"/>
          </a:p>
        </p:txBody>
      </p:sp>
      <p:pic>
        <p:nvPicPr>
          <p:cNvPr id="5" name="unnamed.jpg" descr="unnamed.jpg">
            <a:extLst>
              <a:ext uri="{FF2B5EF4-FFF2-40B4-BE49-F238E27FC236}">
                <a16:creationId xmlns:a16="http://schemas.microsoft.com/office/drawing/2014/main" id="{930044CA-6A63-4A9B-89E8-59936F9B8D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333" b="95556" l="3556" r="97000">
                        <a14:foregroundMark x1="16111" y1="19000" x2="16111" y2="19000"/>
                        <a14:foregroundMark x1="19333" y1="25222" x2="11889" y2="52667"/>
                        <a14:foregroundMark x1="9778" y1="61000" x2="11889" y2="23111"/>
                        <a14:foregroundMark x1="10889" y1="55778" x2="4556" y2="41000"/>
                        <a14:foregroundMark x1="9778" y1="46333" x2="43333" y2="9222"/>
                        <a14:foregroundMark x1="43333" y1="9222" x2="92556" y2="33667"/>
                        <a14:foregroundMark x1="92556" y1="33667" x2="75667" y2="84667"/>
                        <a14:foregroundMark x1="75667" y1="84667" x2="23333" y2="79111"/>
                        <a14:foregroundMark x1="23333" y1="79111" x2="3556" y2="57889"/>
                        <a14:foregroundMark x1="19333" y1="32667" x2="42444" y2="10556"/>
                        <a14:foregroundMark x1="15111" y1="23111" x2="26667" y2="19000"/>
                        <a14:foregroundMark x1="17556" y1="69778" x2="40111" y2="13111"/>
                        <a14:foregroundMark x1="40111" y1="13111" x2="92444" y2="37000"/>
                        <a14:foregroundMark x1="92444" y1="37000" x2="66333" y2="90333"/>
                        <a14:foregroundMark x1="66333" y1="90333" x2="17778" y2="77556"/>
                        <a14:foregroundMark x1="17778" y1="77556" x2="14222" y2="73889"/>
                        <a14:foregroundMark x1="44889" y1="91333" x2="34111" y2="93000"/>
                        <a14:foregroundMark x1="42444" y1="91333" x2="88889" y2="73111"/>
                        <a14:foregroundMark x1="88889" y1="73111" x2="97222" y2="64778"/>
                        <a14:foregroundMark x1="79778" y1="82222" x2="83889" y2="39000"/>
                        <a14:foregroundMark x1="92222" y1="71444" x2="90556" y2="38222"/>
                        <a14:foregroundMark x1="93111" y1="39889" x2="93889" y2="62333"/>
                        <a14:foregroundMark x1="96444" y1="48222" x2="66222" y2="88333"/>
                        <a14:foregroundMark x1="66222" y1="88333" x2="21667" y2="78111"/>
                        <a14:foregroundMark x1="39111" y1="95556" x2="15889" y2="73111"/>
                        <a14:foregroundMark x1="40778" y1="90556" x2="12556" y2="73889"/>
                        <a14:foregroundMark x1="21667" y1="16556" x2="54000" y2="4111"/>
                        <a14:foregroundMark x1="54000" y1="3333" x2="46556" y2="3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178638" y="44505"/>
            <a:ext cx="921083" cy="921082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Titolo 2">
            <a:extLst>
              <a:ext uri="{FF2B5EF4-FFF2-40B4-BE49-F238E27FC236}">
                <a16:creationId xmlns:a16="http://schemas.microsoft.com/office/drawing/2014/main" id="{766B2A54-A851-40B7-9BAB-9F2AF7120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085" y="1379404"/>
            <a:ext cx="5016616" cy="765495"/>
          </a:xfrm>
        </p:spPr>
        <p:txBody>
          <a:bodyPr>
            <a:noAutofit/>
          </a:bodyPr>
          <a:lstStyle/>
          <a:p>
            <a:r>
              <a:rPr lang="it-IT" sz="2400" dirty="0">
                <a:latin typeface="+mn-lt"/>
              </a:rPr>
              <a:t>Sono stati presi in considerazione tre modelli differenti:</a:t>
            </a:r>
          </a:p>
        </p:txBody>
      </p:sp>
      <p:sp>
        <p:nvSpPr>
          <p:cNvPr id="8" name="Segnaposto contenuto 7">
            <a:extLst>
              <a:ext uri="{FF2B5EF4-FFF2-40B4-BE49-F238E27FC236}">
                <a16:creationId xmlns:a16="http://schemas.microsoft.com/office/drawing/2014/main" id="{D005B520-FDC2-4AC7-8CB7-0759355A6B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3274" y="2556199"/>
            <a:ext cx="3932237" cy="1745602"/>
          </a:xfrm>
        </p:spPr>
        <p:txBody>
          <a:bodyPr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Modello del punto materiale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Modello del veicolo generico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/>
              <a:t>Modello del veicolo generico con filtro di </a:t>
            </a:r>
            <a:r>
              <a:rPr lang="it-IT" sz="2400" dirty="0" err="1"/>
              <a:t>Kalman</a:t>
            </a:r>
            <a:r>
              <a:rPr lang="it-IT" sz="2400" dirty="0"/>
              <a:t> Esteso</a:t>
            </a:r>
          </a:p>
        </p:txBody>
      </p:sp>
      <p:pic>
        <p:nvPicPr>
          <p:cNvPr id="9" name="Segnaposto immagine 8">
            <a:extLst>
              <a:ext uri="{FF2B5EF4-FFF2-40B4-BE49-F238E27FC236}">
                <a16:creationId xmlns:a16="http://schemas.microsoft.com/office/drawing/2014/main" id="{D3C619CF-5380-4A57-8D29-2629D4DF9A3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" b="330"/>
          <a:stretch/>
        </p:blipFill>
        <p:spPr>
          <a:xfrm>
            <a:off x="4643458" y="2430818"/>
            <a:ext cx="6995721" cy="2851120"/>
          </a:xfrm>
        </p:spPr>
      </p:pic>
    </p:spTree>
    <p:extLst>
      <p:ext uri="{BB962C8B-B14F-4D97-AF65-F5344CB8AC3E}">
        <p14:creationId xmlns:p14="http://schemas.microsoft.com/office/powerpoint/2010/main" val="282068175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0DE6179F7ABA740B0E1FD47EB412451" ma:contentTypeVersion="12" ma:contentTypeDescription="Creare un nuovo documento." ma:contentTypeScope="" ma:versionID="a2aec4ac810f69e5ce53b1d03eb91a28">
  <xsd:schema xmlns:xsd="http://www.w3.org/2001/XMLSchema" xmlns:xs="http://www.w3.org/2001/XMLSchema" xmlns:p="http://schemas.microsoft.com/office/2006/metadata/properties" xmlns:ns3="b33dc63f-ecaf-4e72-b8d3-ddd46025f838" xmlns:ns4="5bcbc616-bf6b-4abe-8ca0-ecf4803ab14b" targetNamespace="http://schemas.microsoft.com/office/2006/metadata/properties" ma:root="true" ma:fieldsID="d72e2b568accd0f9444a0aa757e4c1f6" ns3:_="" ns4:_="">
    <xsd:import namespace="b33dc63f-ecaf-4e72-b8d3-ddd46025f838"/>
    <xsd:import namespace="5bcbc616-bf6b-4abe-8ca0-ecf4803ab14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33dc63f-ecaf-4e72-b8d3-ddd46025f83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cbc616-bf6b-4abe-8ca0-ecf4803ab14b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8EFDAD4-3C05-404E-AD83-7DB669A70B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D90985F-A756-4099-89B7-C794DF445BB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33dc63f-ecaf-4e72-b8d3-ddd46025f838"/>
    <ds:schemaRef ds:uri="5bcbc616-bf6b-4abe-8ca0-ecf4803ab14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4AC1826-FDB4-48FC-8508-BBA469A39824}">
  <ds:schemaRefs>
    <ds:schemaRef ds:uri="b33dc63f-ecaf-4e72-b8d3-ddd46025f838"/>
    <ds:schemaRef ds:uri="5bcbc616-bf6b-4abe-8ca0-ecf4803ab14b"/>
    <ds:schemaRef ds:uri="http://purl.org/dc/dcmitype/"/>
    <ds:schemaRef ds:uri="http://schemas.openxmlformats.org/package/2006/metadata/core-properties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  <ds:schemaRef ds:uri="http://schemas.microsoft.com/office/infopath/2007/PartnerControl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452</TotalTime>
  <Words>639</Words>
  <Application>Microsoft Office PowerPoint</Application>
  <PresentationFormat>Widescreen</PresentationFormat>
  <Paragraphs>126</Paragraphs>
  <Slides>15</Slides>
  <Notes>1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Cambria Math</vt:lpstr>
      <vt:lpstr>Tema di Office</vt:lpstr>
      <vt:lpstr>Tecniche di fusione multisensoriali per una stima robusta e accurata della velocità di un veicolo a guida autonoma</vt:lpstr>
      <vt:lpstr>Presentazione standard di PowerPoint</vt:lpstr>
      <vt:lpstr>Presentazione standard di PowerPoint</vt:lpstr>
      <vt:lpstr>In ambito automotive è importante la stima dello stato del veicolo composto da:</vt:lpstr>
      <vt:lpstr>Presentazione standard di PowerPoint</vt:lpstr>
      <vt:lpstr>Esistono diversi modi per classificare le tecniche di sensor fusion, la più comune è sicuramente quella in base al tipo di configurazione dei sensori:</vt:lpstr>
      <vt:lpstr>È un processo matematico iterativo che utilizza una serie di equazioni e input di dati consecutivi per stimare rapidamente il vero valore di variabili come posizione, velocità, ecc. dell’oggetto misurato, nonostante i valori misurati contengano errori, incertezze o variazioni imprevedibili e/o casuali</vt:lpstr>
      <vt:lpstr>Il guadagno di Kalman è un parametro fondamentale del filtro, esso stabilisce il peso assegnato alla stima corrente e ai dati di misura, andando ad indicare quanto ciascuno dei due valori andrà ad incidere sulla nuova stima.</vt:lpstr>
      <vt:lpstr>Sono stati presi in considerazione tre modelli differenti:</vt:lpstr>
      <vt:lpstr>Creazione del percorso di simulazione in ambiente Matlab:</vt:lpstr>
      <vt:lpstr>Modello del punto materiale</vt:lpstr>
      <vt:lpstr>Modello del veicolo generico</vt:lpstr>
      <vt:lpstr>Modello del veicolo generico con filtro di Kalman esteso</vt:lpstr>
      <vt:lpstr>Presentazione standard di PowerPoint</vt:lpstr>
      <vt:lpstr>Grazie per l’attenzione!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Tecniche di fusione multisensoriali per una stima robusta e accurata della velocità di un veicolo a guida autonoma</dc:title>
  <dc:creator>ANGELO ZAGAMI (489875)</dc:creator>
  <cp:lastModifiedBy>ANGELO ZAGAMI (489875)</cp:lastModifiedBy>
  <cp:revision>2</cp:revision>
  <dcterms:created xsi:type="dcterms:W3CDTF">2021-10-06T17:22:36Z</dcterms:created>
  <dcterms:modified xsi:type="dcterms:W3CDTF">2021-10-11T11:30:37Z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0x010100A0DE6179F7ABA740B0E1FD47EB412451</vt:lpwstr>
  </property>
</Properties>
</file>